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28" r:id="rId1"/>
    <p:sldMasterId id="2147483830" r:id="rId2"/>
  </p:sldMasterIdLst>
  <p:notesMasterIdLst>
    <p:notesMasterId r:id="rId19"/>
  </p:notesMasterIdLst>
  <p:handoutMasterIdLst>
    <p:handoutMasterId r:id="rId20"/>
  </p:handoutMasterIdLst>
  <p:sldIdLst>
    <p:sldId id="261" r:id="rId3"/>
    <p:sldId id="262" r:id="rId4"/>
    <p:sldId id="264" r:id="rId5"/>
    <p:sldId id="291" r:id="rId6"/>
    <p:sldId id="290" r:id="rId7"/>
    <p:sldId id="274" r:id="rId8"/>
    <p:sldId id="268" r:id="rId9"/>
    <p:sldId id="267" r:id="rId10"/>
    <p:sldId id="292" r:id="rId11"/>
    <p:sldId id="276" r:id="rId12"/>
    <p:sldId id="289" r:id="rId13"/>
    <p:sldId id="293" r:id="rId14"/>
    <p:sldId id="286" r:id="rId15"/>
    <p:sldId id="288" r:id="rId16"/>
    <p:sldId id="287" r:id="rId17"/>
    <p:sldId id="281" r:id="rId18"/>
  </p:sldIdLst>
  <p:sldSz cx="9144000" cy="5143500" type="screen16x9"/>
  <p:notesSz cx="7102475" cy="10234613"/>
  <p:embeddedFontLst>
    <p:embeddedFont>
      <p:font typeface="Futura Std Condensed" panose="020B0506020204030204" charset="0"/>
      <p:regular r:id="rId21"/>
      <p:bold r:id="rId22"/>
      <p:italic r:id="rId23"/>
      <p:boldItalic r:id="rId24"/>
    </p:embeddedFont>
    <p:embeddedFont>
      <p:font typeface="Futura Std Medium" panose="020B0502020204020303" charset="0"/>
      <p:regular r:id="rId25"/>
      <p:bold r:id="rId26"/>
      <p:italic r:id="rId27"/>
      <p:boldItalic r:id="rId28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75" autoAdjust="0"/>
  </p:normalViewPr>
  <p:slideViewPr>
    <p:cSldViewPr>
      <p:cViewPr varScale="1">
        <p:scale>
          <a:sx n="111" d="100"/>
          <a:sy n="111" d="100"/>
        </p:scale>
        <p:origin x="114" y="1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65098070-2B7E-4AAD-A92A-562EDF4D3146}" type="datetimeFigureOut">
              <a:rPr lang="nl-NL" smtClean="0"/>
              <a:t>12-9-2024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063962C4-9453-4E3F-A2A8-85FBAEC483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1383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5T13:44:32.33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79,'59'-4,"1"-2,100-23,-70 10,-88 19,33-7,0 2,63-2,12 5,89 5,-127 5,-37-3,50 1,800-7,-874 2,-1 0,1 1,-1 0,0 1,1 0,-1 0,-1 1,1 0,-1 1,1 0,-1 1,-1 0,1 0,-1 1,0 0,0 0,-1 1,0 0,-1 0,1 1,-2 0,1 0,-1 0,5 13,3 10,15 53,-10-27,38 93,-34-101,-16-38,-1 0,0-1,-1 2,0-1,-1 0,0 1,-1-1,1 17,-3-12,0 0,1 0,1 1,1-1,0 0,1-1,1 1,1-1,11 24,15 23,-12-27,-2 0,-1 2,22 74,-34-78,-2 1,-1 0,-5 65,0-12,1-27,0-36,2 1,0-1,5 30,-4-51,1 0,-1 0,1 0,0 0,0-1,0 1,1-1,-1 1,1-1,0 0,0 0,0 0,0 0,0-1,1 1,-1-1,1 0,0 0,-1 0,1-1,0 1,0-1,0 0,7 1,7 2,0-1,0-1,1-1,21 0,-10-1,47 8,19 1,336-10,-404-1,-1-1,1-1,30-9,32-5,-6 0,-63 12,1 2,-1 0,42-2,-53 5,0 1,0 1,0 0,0 0,0 1,0 1,0-1,-1 1,15 7,-19-7,-1 0,1 1,-1-1,1 1,-1 0,-1 0,1 0,0 1,-1-1,0 1,0 0,0 0,-1 0,0 0,0 1,0-1,0 0,0 8,65 221,-54-185,28 72,0-2,-33-84,-1 0,2 44,-7-48,2 0,1-1,15 48,-15-56,-1 1,0-1,-2 0,0 1,-2 0,-3 34,0 9,3-50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CEC2E529-4FAA-4487-8C27-FD09B6C797E2}" type="datetimeFigureOut">
              <a:rPr lang="nl-NL" smtClean="0"/>
              <a:t>12-9-2024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5FD46444-9015-4A79-BCCA-1FC0D864C9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2540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:\KHG\Info_Presentatie\Website\Website afbeeldingen\Slider\SL Slider 8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-1" y="1275606"/>
            <a:ext cx="91440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titel 7"/>
          <p:cNvSpPr>
            <a:spLocks noGrp="1"/>
          </p:cNvSpPr>
          <p:nvPr>
            <p:ph type="title" hasCustomPrompt="1"/>
          </p:nvPr>
        </p:nvSpPr>
        <p:spPr>
          <a:xfrm>
            <a:off x="2" y="239745"/>
            <a:ext cx="914399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nl-NL" dirty="0"/>
              <a:t>TITEL PRESENTATIE (WEERGEVEN IN HOOFDLETTERS)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627534"/>
            <a:ext cx="9143999" cy="35949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nl-NL" sz="18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Condense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ONDERTITEL PRESENTATIE (WEERGEVEN IN HOOFDLETTERS)</a:t>
            </a:r>
          </a:p>
        </p:txBody>
      </p:sp>
      <p:pic>
        <p:nvPicPr>
          <p:cNvPr id="11" name="Picture 5" descr="C:\Users\jscu\Desktop\Powerpoint\Standaard achtergrond10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77" b="20170"/>
          <a:stretch/>
        </p:blipFill>
        <p:spPr bwMode="auto">
          <a:xfrm>
            <a:off x="-1" y="1247461"/>
            <a:ext cx="9144000" cy="28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61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48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7"/>
          <p:cNvSpPr>
            <a:spLocks noGrp="1"/>
          </p:cNvSpPr>
          <p:nvPr>
            <p:ph type="title" hasCustomPrompt="1"/>
          </p:nvPr>
        </p:nvSpPr>
        <p:spPr>
          <a:xfrm>
            <a:off x="2" y="239745"/>
            <a:ext cx="914399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nl-NL" dirty="0"/>
              <a:t>TITEL PRESENTATIE (WEERGEVEN IN HOOFDLETTERS)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627534"/>
            <a:ext cx="9143999" cy="35949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nl-NL" sz="18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Condense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ONDERTITEL PRESENTATIE (WEERGEVEN IN HOOFDLETTERS)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9DAB5C2-6038-9E3F-86EF-85243DD89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118" b="12600"/>
          <a:stretch/>
        </p:blipFill>
        <p:spPr>
          <a:xfrm>
            <a:off x="-6486" y="1315188"/>
            <a:ext cx="9150485" cy="2718548"/>
          </a:xfrm>
          <a:prstGeom prst="rect">
            <a:avLst/>
          </a:prstGeom>
        </p:spPr>
      </p:pic>
      <p:pic>
        <p:nvPicPr>
          <p:cNvPr id="11" name="Picture 5" descr="C:\Users\jscu\Desktop\Powerpoint\Standaard achtergrond10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77" b="20170"/>
          <a:stretch/>
        </p:blipFill>
        <p:spPr bwMode="auto">
          <a:xfrm>
            <a:off x="0" y="1245333"/>
            <a:ext cx="9144000" cy="28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19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7"/>
          <p:cNvSpPr>
            <a:spLocks noGrp="1"/>
          </p:cNvSpPr>
          <p:nvPr>
            <p:ph type="title" hasCustomPrompt="1"/>
          </p:nvPr>
        </p:nvSpPr>
        <p:spPr>
          <a:xfrm>
            <a:off x="2" y="239745"/>
            <a:ext cx="914399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nl-NL" dirty="0"/>
              <a:t>TITEL PRESENTATIE (WEERGEVEN IN HOOFDLETTERS)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627534"/>
            <a:ext cx="9143999" cy="35949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nl-NL" sz="18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Condense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ONDERTITEL PRESENTATIE (WEERGEVEN IN HOOFDLETTERS)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9DAB5C2-6038-9E3F-86EF-85243DD89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118" b="12600"/>
          <a:stretch/>
        </p:blipFill>
        <p:spPr>
          <a:xfrm>
            <a:off x="-6486" y="1315188"/>
            <a:ext cx="9150485" cy="2718548"/>
          </a:xfrm>
          <a:prstGeom prst="rect">
            <a:avLst/>
          </a:prstGeom>
        </p:spPr>
      </p:pic>
      <p:pic>
        <p:nvPicPr>
          <p:cNvPr id="11" name="Picture 5" descr="C:\Users\jscu\Desktop\Powerpoint\Standaard achtergrond10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77" b="20170"/>
          <a:stretch/>
        </p:blipFill>
        <p:spPr bwMode="auto">
          <a:xfrm>
            <a:off x="0" y="1245333"/>
            <a:ext cx="9144000" cy="28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92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:\KHG\Info_Presentatie\Website\Website afbeeldingen\Slider\SL Slider 89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275606"/>
            <a:ext cx="914400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jscu\Desktop\Powerpoint\Standaard achtergrond10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77" b="20170"/>
          <a:stretch/>
        </p:blipFill>
        <p:spPr bwMode="auto">
          <a:xfrm>
            <a:off x="-1" y="1247461"/>
            <a:ext cx="9144000" cy="28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titel 7"/>
          <p:cNvSpPr>
            <a:spLocks noGrp="1"/>
          </p:cNvSpPr>
          <p:nvPr>
            <p:ph type="title" hasCustomPrompt="1"/>
          </p:nvPr>
        </p:nvSpPr>
        <p:spPr>
          <a:xfrm>
            <a:off x="2" y="239745"/>
            <a:ext cx="914399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nl-NL" dirty="0"/>
              <a:t>TITEL PRESENTATIE (WEERGEVEN IN HOOFDLETTERS)</a:t>
            </a:r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627534"/>
            <a:ext cx="9143999" cy="35949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nl-NL" sz="18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Condense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ONDERTITEL PRESENTATIE (WEERGEVEN IN HOOFDLETTERS)</a:t>
            </a:r>
          </a:p>
        </p:txBody>
      </p:sp>
    </p:spTree>
    <p:extLst>
      <p:ext uri="{BB962C8B-B14F-4D97-AF65-F5344CB8AC3E}">
        <p14:creationId xmlns:p14="http://schemas.microsoft.com/office/powerpoint/2010/main" val="337996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04615"/>
            <a:ext cx="9144000" cy="275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jscu\Desktop\Powerpoint\Standaard achtergrond10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77" b="20170"/>
          <a:stretch/>
        </p:blipFill>
        <p:spPr bwMode="auto">
          <a:xfrm>
            <a:off x="-1" y="1247461"/>
            <a:ext cx="9144000" cy="28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titel 7"/>
          <p:cNvSpPr>
            <a:spLocks noGrp="1"/>
          </p:cNvSpPr>
          <p:nvPr>
            <p:ph type="title" hasCustomPrompt="1"/>
          </p:nvPr>
        </p:nvSpPr>
        <p:spPr>
          <a:xfrm>
            <a:off x="2" y="239745"/>
            <a:ext cx="914399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nl-NL" dirty="0"/>
              <a:t>TITEL PRESENTATIE (WEERGEVEN IN HOOFDLETTERS)</a:t>
            </a:r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627534"/>
            <a:ext cx="9143999" cy="35949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nl-NL" sz="18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Condense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ONDERTITEL PRESENTATIE (WEERGEVEN IN HOOFDLETTERS)</a:t>
            </a:r>
          </a:p>
        </p:txBody>
      </p:sp>
    </p:spTree>
    <p:extLst>
      <p:ext uri="{BB962C8B-B14F-4D97-AF65-F5344CB8AC3E}">
        <p14:creationId xmlns:p14="http://schemas.microsoft.com/office/powerpoint/2010/main" val="368385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:\KHG\FotoBibliotheek\Algemeen\A_shutterstock_119132194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4" y="1292503"/>
            <a:ext cx="9140826" cy="275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jscu\Desktop\Powerpoint\Standaard achtergrond10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77" b="20170"/>
          <a:stretch/>
        </p:blipFill>
        <p:spPr bwMode="auto">
          <a:xfrm>
            <a:off x="-1" y="1247461"/>
            <a:ext cx="9144000" cy="28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titel 7"/>
          <p:cNvSpPr>
            <a:spLocks noGrp="1"/>
          </p:cNvSpPr>
          <p:nvPr>
            <p:ph type="title" hasCustomPrompt="1"/>
          </p:nvPr>
        </p:nvSpPr>
        <p:spPr>
          <a:xfrm>
            <a:off x="2" y="239745"/>
            <a:ext cx="914399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nl-NL" dirty="0"/>
              <a:t>TITEL PRESENTATIE (WEERGEVEN IN HOOFDLETTERS)</a:t>
            </a:r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627534"/>
            <a:ext cx="9143999" cy="35949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nl-NL" sz="18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Condense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ONDERTITEL PRESENTATIE (WEERGEVEN IN HOOFDLETTERS)</a:t>
            </a:r>
          </a:p>
        </p:txBody>
      </p:sp>
    </p:spTree>
    <p:extLst>
      <p:ext uri="{BB962C8B-B14F-4D97-AF65-F5344CB8AC3E}">
        <p14:creationId xmlns:p14="http://schemas.microsoft.com/office/powerpoint/2010/main" val="185242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:\KHG\FotoBibliotheek\Algemeen\A_shutterstock_189811220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" b="-196"/>
          <a:stretch/>
        </p:blipFill>
        <p:spPr bwMode="auto">
          <a:xfrm>
            <a:off x="-1" y="1299830"/>
            <a:ext cx="9144177" cy="274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jscu\Desktop\Powerpoint\Standaard achtergrond10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77" b="20170"/>
          <a:stretch/>
        </p:blipFill>
        <p:spPr bwMode="auto">
          <a:xfrm>
            <a:off x="-1" y="1247461"/>
            <a:ext cx="9144000" cy="28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titel 7"/>
          <p:cNvSpPr>
            <a:spLocks noGrp="1"/>
          </p:cNvSpPr>
          <p:nvPr>
            <p:ph type="title" hasCustomPrompt="1"/>
          </p:nvPr>
        </p:nvSpPr>
        <p:spPr>
          <a:xfrm>
            <a:off x="2" y="239745"/>
            <a:ext cx="914399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nl-NL" dirty="0"/>
              <a:t>TITEL PRESENTATIE (WEERGEVEN IN HOOFDLETTERS)</a:t>
            </a:r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627534"/>
            <a:ext cx="9143999" cy="35949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nl-NL" sz="18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Condense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ONDERTITEL PRESENTATIE (WEERGEVEN IN HOOFDLETTERS)</a:t>
            </a:r>
          </a:p>
        </p:txBody>
      </p:sp>
    </p:spTree>
    <p:extLst>
      <p:ext uri="{BB962C8B-B14F-4D97-AF65-F5344CB8AC3E}">
        <p14:creationId xmlns:p14="http://schemas.microsoft.com/office/powerpoint/2010/main" val="325104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L:\KHG\FotoBibliotheek\Kragten Kantoor\PBF_840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" y="1284281"/>
            <a:ext cx="9144177" cy="279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jscu\Desktop\Powerpoint\Standaard achtergrond10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77" b="20170"/>
          <a:stretch/>
        </p:blipFill>
        <p:spPr bwMode="auto">
          <a:xfrm>
            <a:off x="-1" y="1247461"/>
            <a:ext cx="9144000" cy="28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titel 7"/>
          <p:cNvSpPr>
            <a:spLocks noGrp="1"/>
          </p:cNvSpPr>
          <p:nvPr>
            <p:ph type="title" hasCustomPrompt="1"/>
          </p:nvPr>
        </p:nvSpPr>
        <p:spPr>
          <a:xfrm>
            <a:off x="2" y="239745"/>
            <a:ext cx="914399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nl-NL" dirty="0"/>
              <a:t>TITEL PRESENTATIE (WEERGEVEN IN HOOFDLETTERS)</a:t>
            </a:r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627534"/>
            <a:ext cx="9143999" cy="35949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nl-NL" sz="18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Condense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ONDERTITEL PRESENTATIE (WEERGEVEN IN HOOFDLETTERS)</a:t>
            </a:r>
          </a:p>
        </p:txBody>
      </p:sp>
    </p:spTree>
    <p:extLst>
      <p:ext uri="{BB962C8B-B14F-4D97-AF65-F5344CB8AC3E}">
        <p14:creationId xmlns:p14="http://schemas.microsoft.com/office/powerpoint/2010/main" val="49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:\KHG\FotoBibliotheek\Riolering &amp; Afwatering\3007nnkockengendri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" y="1284281"/>
            <a:ext cx="9144001" cy="278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jscu\Desktop\Powerpoint\Standaard achtergrond10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77" b="20170"/>
          <a:stretch/>
        </p:blipFill>
        <p:spPr bwMode="auto">
          <a:xfrm>
            <a:off x="-1" y="1247461"/>
            <a:ext cx="9144000" cy="28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titel 7"/>
          <p:cNvSpPr>
            <a:spLocks noGrp="1"/>
          </p:cNvSpPr>
          <p:nvPr>
            <p:ph type="title" hasCustomPrompt="1"/>
          </p:nvPr>
        </p:nvSpPr>
        <p:spPr>
          <a:xfrm>
            <a:off x="2" y="239745"/>
            <a:ext cx="914399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nl-NL" dirty="0"/>
              <a:t>TITEL PRESENTATIE (WEERGEVEN IN HOOFDLETTERS)</a:t>
            </a:r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627534"/>
            <a:ext cx="9143999" cy="35949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nl-NL" sz="18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Condense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ONDERTITEL PRESENTATIE (WEERGEVEN IN HOOFDLETTERS)</a:t>
            </a:r>
          </a:p>
        </p:txBody>
      </p:sp>
    </p:spTree>
    <p:extLst>
      <p:ext uri="{BB962C8B-B14F-4D97-AF65-F5344CB8AC3E}">
        <p14:creationId xmlns:p14="http://schemas.microsoft.com/office/powerpoint/2010/main" val="130084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:\KHG\FotoBibliotheek\Spelen\A_iStock_000018243791XXLarg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774" y="1275607"/>
            <a:ext cx="9153773" cy="279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jscu\Desktop\Powerpoint\Standaard achtergrond10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77" b="20170"/>
          <a:stretch/>
        </p:blipFill>
        <p:spPr bwMode="auto">
          <a:xfrm>
            <a:off x="-1" y="1247461"/>
            <a:ext cx="9144000" cy="28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titel 7"/>
          <p:cNvSpPr>
            <a:spLocks noGrp="1"/>
          </p:cNvSpPr>
          <p:nvPr>
            <p:ph type="title" hasCustomPrompt="1"/>
          </p:nvPr>
        </p:nvSpPr>
        <p:spPr>
          <a:xfrm>
            <a:off x="2" y="239745"/>
            <a:ext cx="914399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nl-NL" dirty="0"/>
              <a:t>TITEL PRESENTATIE (WEERGEVEN IN HOOFDLETTERS)</a:t>
            </a:r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627534"/>
            <a:ext cx="9143999" cy="35949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nl-NL" sz="18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Condense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ONDERTITEL PRESENTATIE (WEERGEVEN IN HOOFDLETTERS)</a:t>
            </a:r>
          </a:p>
        </p:txBody>
      </p:sp>
    </p:spTree>
    <p:extLst>
      <p:ext uri="{BB962C8B-B14F-4D97-AF65-F5344CB8AC3E}">
        <p14:creationId xmlns:p14="http://schemas.microsoft.com/office/powerpoint/2010/main" val="26941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K:\App\Logo\Logo Kragten\Kragtenlogo-kleur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821" y="4299943"/>
            <a:ext cx="1260139" cy="6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1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57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lang="nl-NL" sz="2800" b="1" kern="1200" baseline="0" dirty="0">
          <a:solidFill>
            <a:schemeClr val="tx1">
              <a:lumMod val="85000"/>
              <a:lumOff val="15000"/>
            </a:schemeClr>
          </a:solidFill>
          <a:latin typeface="Futura Std Condensed" pitchFamily="34" charset="0"/>
          <a:ea typeface="+mn-ea"/>
          <a:cs typeface="+mn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" y="-1556"/>
            <a:ext cx="9144001" cy="51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K:\App\Logo\Logo Kragten\Kragtenlogo-kleur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0232" y="4672094"/>
            <a:ext cx="800066" cy="41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85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20.png"/><Relationship Id="rId4" Type="http://schemas.openxmlformats.org/officeDocument/2006/relationships/customXml" Target="../ink/ink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OOST-WEST VERBINDING BOEKEL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NADERE ANALYSE </a:t>
            </a:r>
            <a:r>
              <a:rPr lang="nl-NL" dirty="0"/>
              <a:t>TRACÉ A1</a:t>
            </a:r>
          </a:p>
        </p:txBody>
      </p:sp>
    </p:spTree>
    <p:extLst>
      <p:ext uri="{BB962C8B-B14F-4D97-AF65-F5344CB8AC3E}">
        <p14:creationId xmlns:p14="http://schemas.microsoft.com/office/powerpoint/2010/main" val="186511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A9DAC-0268-13D7-4F25-E9A5D9CBD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6693CB0-A763-032C-8099-455CB4B891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842" y="379413"/>
            <a:ext cx="6480398" cy="433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Inrichtingsmogelijkheden tracé A1</a:t>
            </a:r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9242275A-E5A7-6C06-CCF6-30EB6112EF6F}"/>
              </a:ext>
            </a:extLst>
          </p:cNvPr>
          <p:cNvSpPr txBox="1">
            <a:spLocks/>
          </p:cNvSpPr>
          <p:nvPr/>
        </p:nvSpPr>
        <p:spPr>
          <a:xfrm>
            <a:off x="179512" y="843558"/>
            <a:ext cx="4572000" cy="3864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Zoekgebied nieuwe verbindingsweg		</a:t>
            </a:r>
            <a:endParaRPr lang="nl-NL" sz="1000" dirty="0"/>
          </a:p>
        </p:txBody>
      </p:sp>
      <p:pic>
        <p:nvPicPr>
          <p:cNvPr id="4" name="Afbeelding 3" descr="Afbeelding met kaart, Luchtfotografie, Stedenbouwkunde, Vogelperspectief&#10;&#10;Automatisch gegenereerde beschrijving">
            <a:extLst>
              <a:ext uri="{FF2B5EF4-FFF2-40B4-BE49-F238E27FC236}">
                <a16:creationId xmlns:a16="http://schemas.microsoft.com/office/drawing/2014/main" id="{F286E49D-AFEC-95A8-9F7D-00947067B7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9959"/>
            <a:ext cx="4572000" cy="24939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Afbeelding 9" descr="Afbeelding met buitenshuis, gras, wolk, hemel&#10;&#10;Automatisch gegenereerde beschrijving">
            <a:extLst>
              <a:ext uri="{FF2B5EF4-FFF2-40B4-BE49-F238E27FC236}">
                <a16:creationId xmlns:a16="http://schemas.microsoft.com/office/drawing/2014/main" id="{4A4DDED5-99A0-77F6-C2A0-015504A6F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25" y="2859782"/>
            <a:ext cx="4224239" cy="2232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 descr="Afbeelding met kaart, atlas, tekst&#10;&#10;Automatisch gegenereerde beschrijving">
            <a:extLst>
              <a:ext uri="{FF2B5EF4-FFF2-40B4-BE49-F238E27FC236}">
                <a16:creationId xmlns:a16="http://schemas.microsoft.com/office/drawing/2014/main" id="{8C22C96A-8140-028A-62FF-B3E7002719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681" y="51470"/>
            <a:ext cx="2992321" cy="194421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A581AD9-B0EC-3C51-6AD4-2E416BC6CEA0}"/>
              </a:ext>
            </a:extLst>
          </p:cNvPr>
          <p:cNvSpPr txBox="1"/>
          <p:nvPr/>
        </p:nvSpPr>
        <p:spPr>
          <a:xfrm>
            <a:off x="4823842" y="2211710"/>
            <a:ext cx="4572000" cy="646331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indent="0">
              <a:spcBef>
                <a:spcPct val="20000"/>
              </a:spcBef>
              <a:buFont typeface="Webdings" panose="05030102010509060703" pitchFamily="18" charset="2"/>
              <a:buNone/>
              <a:defRPr>
                <a:solidFill>
                  <a:srgbClr val="777777"/>
                </a:solidFill>
                <a:latin typeface="Futura Std Medium" pitchFamily="34" charset="0"/>
              </a:defRPr>
            </a:lvl1pPr>
            <a:lvl2pPr marL="538163" indent="-180975">
              <a:spcBef>
                <a:spcPct val="20000"/>
              </a:spcBef>
              <a:buFont typeface="Arial Narrow" panose="020B0606020202030204" pitchFamily="34" charset="0"/>
              <a:buChar char="-"/>
              <a:defRPr sz="1400">
                <a:solidFill>
                  <a:srgbClr val="777777"/>
                </a:solidFill>
                <a:latin typeface="Futura Std Medium" pitchFamily="34" charset="0"/>
              </a:defRPr>
            </a:lvl2pPr>
            <a:lvl3pPr marL="717550" indent="-179388">
              <a:spcBef>
                <a:spcPct val="20000"/>
              </a:spcBef>
              <a:buFont typeface="Arial" panose="020B0604020202020204" pitchFamily="34" charset="0"/>
              <a:buChar char="•"/>
              <a:defRPr sz="1200">
                <a:solidFill>
                  <a:srgbClr val="777777"/>
                </a:solidFill>
                <a:latin typeface="Futura Std Medium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 dirty="0"/>
              <a:t>Voorbeeld wegprofiel nieuwe verbindingsweg (50km/h)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53963C6-C664-1D9E-09C1-4925CBC9C5F8}"/>
              </a:ext>
            </a:extLst>
          </p:cNvPr>
          <p:cNvSpPr/>
          <p:nvPr/>
        </p:nvSpPr>
        <p:spPr>
          <a:xfrm>
            <a:off x="6727513" y="500108"/>
            <a:ext cx="901609" cy="25727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388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A9DAC-0268-13D7-4F25-E9A5D9CBD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6693CB0-A763-032C-8099-455CB4B891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842" y="379413"/>
            <a:ext cx="6768430" cy="433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Inrichtingsmogelijkheden tracé A1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99AB932F-A8A9-124F-D308-C0467C18D65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9512" y="843558"/>
            <a:ext cx="8640638" cy="36004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ebdings" panose="05030102010509060703" pitchFamily="18" charset="2"/>
              <a:buChar char=""/>
              <a:defRPr sz="1800">
                <a:solidFill>
                  <a:srgbClr val="777777"/>
                </a:solidFill>
                <a:latin typeface="Futura Std Medium" pitchFamily="34" charset="0"/>
              </a:defRPr>
            </a:lvl1pPr>
            <a:lvl2pPr marL="538163" indent="-180975">
              <a:buFont typeface="Arial Narrow" panose="020B0606020202030204" pitchFamily="34" charset="0"/>
              <a:buChar char="-"/>
              <a:defRPr sz="1400">
                <a:solidFill>
                  <a:srgbClr val="777777"/>
                </a:solidFill>
                <a:latin typeface="Futura Std Medium" pitchFamily="34" charset="0"/>
              </a:defRPr>
            </a:lvl2pPr>
            <a:lvl3pPr marL="717550" indent="-179388">
              <a:buFont typeface="Arial" panose="020B0604020202020204" pitchFamily="34" charset="0"/>
              <a:buChar char="•"/>
              <a:defRPr sz="1200">
                <a:solidFill>
                  <a:srgbClr val="777777"/>
                </a:solidFill>
                <a:latin typeface="Futura Std Medium" pitchFamily="34" charset="0"/>
              </a:defRPr>
            </a:lvl3pPr>
          </a:lstStyle>
          <a:p>
            <a:pPr marL="0" lvl="0" indent="0">
              <a:buNone/>
            </a:pPr>
            <a:r>
              <a:rPr lang="nl-NL" dirty="0"/>
              <a:t>Wegprofiel Bovenstehuis (zuidelijk deel)		</a:t>
            </a:r>
          </a:p>
          <a:p>
            <a:pPr lvl="0"/>
            <a:endParaRPr lang="nl-NL" dirty="0"/>
          </a:p>
          <a:p>
            <a:pPr lvl="0"/>
            <a:endParaRPr lang="nl-NL" dirty="0"/>
          </a:p>
          <a:p>
            <a:pPr lvl="0"/>
            <a:endParaRPr lang="nl-NL" dirty="0"/>
          </a:p>
          <a:p>
            <a:pPr lvl="0"/>
            <a:endParaRPr lang="nl-NL" dirty="0"/>
          </a:p>
          <a:p>
            <a:endParaRPr lang="nl-NL" sz="1000" dirty="0"/>
          </a:p>
        </p:txBody>
      </p:sp>
      <p:pic>
        <p:nvPicPr>
          <p:cNvPr id="10" name="Afbeelding 9" descr="Afbeelding met tekst, schets, diagram, schermopname&#10;&#10;Automatisch gegenereerde beschrijving">
            <a:extLst>
              <a:ext uri="{FF2B5EF4-FFF2-40B4-BE49-F238E27FC236}">
                <a16:creationId xmlns:a16="http://schemas.microsoft.com/office/drawing/2014/main" id="{3DF64B1F-4914-39DB-757E-BCE6B8458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4" y="1203598"/>
            <a:ext cx="4806082" cy="38816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" name="Afbeelding 1" descr="Afbeelding met kaart, atlas, tekst&#10;&#10;Automatisch gegenereerde beschrijving">
            <a:extLst>
              <a:ext uri="{FF2B5EF4-FFF2-40B4-BE49-F238E27FC236}">
                <a16:creationId xmlns:a16="http://schemas.microsoft.com/office/drawing/2014/main" id="{5E3BD3FD-311B-FF72-C16F-DA490E3D6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681" y="51470"/>
            <a:ext cx="2992321" cy="1944216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F81083F-8722-E8AD-F6E3-AE1DEA4B483F}"/>
              </a:ext>
            </a:extLst>
          </p:cNvPr>
          <p:cNvSpPr/>
          <p:nvPr/>
        </p:nvSpPr>
        <p:spPr>
          <a:xfrm rot="4767096">
            <a:off x="7447512" y="928464"/>
            <a:ext cx="536842" cy="25727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0B224F8-BBE7-BDE7-E21C-577ABA89336B}"/>
              </a:ext>
            </a:extLst>
          </p:cNvPr>
          <p:cNvSpPr txBox="1"/>
          <p:nvPr/>
        </p:nvSpPr>
        <p:spPr>
          <a:xfrm>
            <a:off x="5076056" y="2787774"/>
            <a:ext cx="3689450" cy="1296144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indent="0">
              <a:spcBef>
                <a:spcPct val="20000"/>
              </a:spcBef>
              <a:buFont typeface="Webdings" panose="05030102010509060703" pitchFamily="18" charset="2"/>
              <a:buNone/>
              <a:defRPr>
                <a:solidFill>
                  <a:srgbClr val="777777"/>
                </a:solidFill>
                <a:latin typeface="Futura Std Medium" pitchFamily="34" charset="0"/>
              </a:defRPr>
            </a:lvl1pPr>
            <a:lvl2pPr marL="538163" indent="-180975">
              <a:spcBef>
                <a:spcPct val="20000"/>
              </a:spcBef>
              <a:buFont typeface="Arial Narrow" panose="020B0606020202030204" pitchFamily="34" charset="0"/>
              <a:buChar char="-"/>
              <a:defRPr sz="1400">
                <a:solidFill>
                  <a:srgbClr val="777777"/>
                </a:solidFill>
                <a:latin typeface="Futura Std Medium" pitchFamily="34" charset="0"/>
              </a:defRPr>
            </a:lvl2pPr>
            <a:lvl3pPr marL="717550" indent="-179388">
              <a:spcBef>
                <a:spcPct val="20000"/>
              </a:spcBef>
              <a:buFont typeface="Arial" panose="020B0604020202020204" pitchFamily="34" charset="0"/>
              <a:buChar char="•"/>
              <a:defRPr sz="1200">
                <a:solidFill>
                  <a:srgbClr val="777777"/>
                </a:solidFill>
                <a:latin typeface="Futura Std Medium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285750" indent="-285750">
              <a:buFontTx/>
              <a:buChar char="-"/>
            </a:pPr>
            <a:r>
              <a:rPr lang="nl-NL" dirty="0"/>
              <a:t>Ontsluiting deel Burgt fase 2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Voorkeur aanleg vrijliggend fietspad, vanwege hoeveelheid verkeer</a:t>
            </a:r>
          </a:p>
        </p:txBody>
      </p:sp>
    </p:spTree>
    <p:extLst>
      <p:ext uri="{BB962C8B-B14F-4D97-AF65-F5344CB8AC3E}">
        <p14:creationId xmlns:p14="http://schemas.microsoft.com/office/powerpoint/2010/main" val="6767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A9DAC-0268-13D7-4F25-E9A5D9CBD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6693CB0-A763-032C-8099-455CB4B891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842" y="379413"/>
            <a:ext cx="6768430" cy="433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Inrichtingsmogelijkheden tracé A1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99AB932F-A8A9-124F-D308-C0467C18D65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9512" y="843558"/>
            <a:ext cx="8640638" cy="36004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ebdings" panose="05030102010509060703" pitchFamily="18" charset="2"/>
              <a:buChar char=""/>
              <a:defRPr sz="1800">
                <a:solidFill>
                  <a:srgbClr val="777777"/>
                </a:solidFill>
                <a:latin typeface="Futura Std Medium" pitchFamily="34" charset="0"/>
              </a:defRPr>
            </a:lvl1pPr>
            <a:lvl2pPr marL="538163" indent="-180975">
              <a:buFont typeface="Arial Narrow" panose="020B0606020202030204" pitchFamily="34" charset="0"/>
              <a:buChar char="-"/>
              <a:defRPr sz="1400">
                <a:solidFill>
                  <a:srgbClr val="777777"/>
                </a:solidFill>
                <a:latin typeface="Futura Std Medium" pitchFamily="34" charset="0"/>
              </a:defRPr>
            </a:lvl2pPr>
            <a:lvl3pPr marL="717550" indent="-179388">
              <a:buFont typeface="Arial" panose="020B0604020202020204" pitchFamily="34" charset="0"/>
              <a:buChar char="•"/>
              <a:defRPr sz="1200">
                <a:solidFill>
                  <a:srgbClr val="777777"/>
                </a:solidFill>
                <a:latin typeface="Futura Std Medium" pitchFamily="34" charset="0"/>
              </a:defRPr>
            </a:lvl3pPr>
          </a:lstStyle>
          <a:p>
            <a:pPr marL="0" lvl="0" indent="0">
              <a:buNone/>
            </a:pPr>
            <a:r>
              <a:rPr lang="nl-NL" dirty="0"/>
              <a:t>Wegprofiel Waterval</a:t>
            </a:r>
          </a:p>
          <a:p>
            <a:pPr lvl="0"/>
            <a:endParaRPr lang="nl-NL" dirty="0"/>
          </a:p>
          <a:p>
            <a:pPr lvl="0"/>
            <a:endParaRPr lang="nl-NL" dirty="0"/>
          </a:p>
          <a:p>
            <a:pPr lvl="0"/>
            <a:endParaRPr lang="nl-NL" dirty="0"/>
          </a:p>
          <a:p>
            <a:pPr lvl="0"/>
            <a:endParaRPr lang="nl-NL" dirty="0"/>
          </a:p>
          <a:p>
            <a:pPr lvl="0"/>
            <a:endParaRPr lang="nl-NL" dirty="0"/>
          </a:p>
          <a:p>
            <a:endParaRPr lang="nl-NL" sz="1000" dirty="0"/>
          </a:p>
        </p:txBody>
      </p:sp>
      <p:pic>
        <p:nvPicPr>
          <p:cNvPr id="3" name="Afbeelding 2" descr="Afbeelding met tekst, diagram, lijn, schermopname&#10;&#10;Automatisch gegenereerde beschrijving">
            <a:extLst>
              <a:ext uri="{FF2B5EF4-FFF2-40B4-BE49-F238E27FC236}">
                <a16:creationId xmlns:a16="http://schemas.microsoft.com/office/drawing/2014/main" id="{88EABC7E-976B-09FF-1A20-AC54F082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03598"/>
            <a:ext cx="4213436" cy="38512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Afbeelding 1" descr="Afbeelding met kaart, atlas, tekst&#10;&#10;Automatisch gegenereerde beschrijving">
            <a:extLst>
              <a:ext uri="{FF2B5EF4-FFF2-40B4-BE49-F238E27FC236}">
                <a16:creationId xmlns:a16="http://schemas.microsoft.com/office/drawing/2014/main" id="{078243EE-829D-872E-D854-76ECB01343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681" y="51470"/>
            <a:ext cx="2992321" cy="1944216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ABD2E9EC-AA08-BBB6-9D95-2FA0732D98C0}"/>
              </a:ext>
            </a:extLst>
          </p:cNvPr>
          <p:cNvSpPr/>
          <p:nvPr/>
        </p:nvSpPr>
        <p:spPr>
          <a:xfrm rot="4767096">
            <a:off x="8150411" y="1466507"/>
            <a:ext cx="380320" cy="25727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AF55DD8-4E13-3683-81F5-1855973CC659}"/>
              </a:ext>
            </a:extLst>
          </p:cNvPr>
          <p:cNvSpPr txBox="1"/>
          <p:nvPr/>
        </p:nvSpPr>
        <p:spPr>
          <a:xfrm>
            <a:off x="4572000" y="2571750"/>
            <a:ext cx="3689450" cy="1296144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indent="0">
              <a:spcBef>
                <a:spcPct val="20000"/>
              </a:spcBef>
              <a:buFont typeface="Webdings" panose="05030102010509060703" pitchFamily="18" charset="2"/>
              <a:buNone/>
              <a:defRPr>
                <a:solidFill>
                  <a:srgbClr val="777777"/>
                </a:solidFill>
                <a:latin typeface="Futura Std Medium" pitchFamily="34" charset="0"/>
              </a:defRPr>
            </a:lvl1pPr>
            <a:lvl2pPr marL="538163" indent="-180975">
              <a:spcBef>
                <a:spcPct val="20000"/>
              </a:spcBef>
              <a:buFont typeface="Arial Narrow" panose="020B0606020202030204" pitchFamily="34" charset="0"/>
              <a:buChar char="-"/>
              <a:defRPr sz="1400">
                <a:solidFill>
                  <a:srgbClr val="777777"/>
                </a:solidFill>
                <a:latin typeface="Futura Std Medium" pitchFamily="34" charset="0"/>
              </a:defRPr>
            </a:lvl2pPr>
            <a:lvl3pPr marL="717550" indent="-179388">
              <a:spcBef>
                <a:spcPct val="20000"/>
              </a:spcBef>
              <a:buFont typeface="Arial" panose="020B0604020202020204" pitchFamily="34" charset="0"/>
              <a:buChar char="•"/>
              <a:defRPr sz="1200">
                <a:solidFill>
                  <a:srgbClr val="777777"/>
                </a:solidFill>
                <a:latin typeface="Futura Std Medium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285750" indent="-285750">
              <a:buFontTx/>
              <a:buChar char="-"/>
            </a:pPr>
            <a:r>
              <a:rPr lang="nl-NL" dirty="0"/>
              <a:t>Snelheid naar 50km/h</a:t>
            </a:r>
          </a:p>
          <a:p>
            <a:pPr marL="823913" lvl="1" indent="-285750">
              <a:buFontTx/>
              <a:buChar char="-"/>
            </a:pPr>
            <a:r>
              <a:rPr lang="nl-NL" dirty="0"/>
              <a:t>Oversteek sportvelden</a:t>
            </a:r>
          </a:p>
          <a:p>
            <a:pPr lvl="1" indent="0">
              <a:buNone/>
            </a:pP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Fietspad volledig aan dorpszijde</a:t>
            </a:r>
          </a:p>
        </p:txBody>
      </p:sp>
    </p:spTree>
    <p:extLst>
      <p:ext uri="{BB962C8B-B14F-4D97-AF65-F5344CB8AC3E}">
        <p14:creationId xmlns:p14="http://schemas.microsoft.com/office/powerpoint/2010/main" val="257237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A9DAC-0268-13D7-4F25-E9A5D9CBD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6693CB0-A763-032C-8099-455CB4B891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842" y="379413"/>
            <a:ext cx="6768430" cy="433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Inrichtingsmogelijkheden tracé A1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99AB932F-A8A9-124F-D308-C0467C18D65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5496" y="2211710"/>
            <a:ext cx="9073008" cy="2808312"/>
          </a:xfrm>
          <a:prstGeom prst="rect">
            <a:avLst/>
          </a:prstGeom>
        </p:spPr>
        <p:txBody>
          <a:bodyPr/>
          <a:lstStyle>
            <a:lvl1pPr marL="342900" indent="-342900">
              <a:buFont typeface="Webdings" panose="05030102010509060703" pitchFamily="18" charset="2"/>
              <a:buChar char=""/>
              <a:defRPr sz="1800">
                <a:solidFill>
                  <a:srgbClr val="777777"/>
                </a:solidFill>
                <a:latin typeface="Futura Std Medium" pitchFamily="34" charset="0"/>
              </a:defRPr>
            </a:lvl1pPr>
            <a:lvl2pPr marL="538163" indent="-180975">
              <a:buFont typeface="Arial Narrow" panose="020B0606020202030204" pitchFamily="34" charset="0"/>
              <a:buChar char="-"/>
              <a:defRPr sz="1400">
                <a:solidFill>
                  <a:srgbClr val="777777"/>
                </a:solidFill>
                <a:latin typeface="Futura Std Medium" pitchFamily="34" charset="0"/>
              </a:defRPr>
            </a:lvl2pPr>
            <a:lvl3pPr marL="717550" indent="-179388">
              <a:buFont typeface="Arial" panose="020B0604020202020204" pitchFamily="34" charset="0"/>
              <a:buChar char="•"/>
              <a:defRPr sz="1200">
                <a:solidFill>
                  <a:srgbClr val="777777"/>
                </a:solidFill>
                <a:latin typeface="Futura Std Medium" pitchFamily="34" charset="0"/>
              </a:defRPr>
            </a:lvl3pPr>
          </a:lstStyle>
          <a:p>
            <a:pPr marL="0" lvl="0" indent="0">
              <a:buNone/>
            </a:pPr>
            <a:r>
              <a:rPr lang="nl-NL" dirty="0"/>
              <a:t>Voorbeeld afbuigende voorrangsweg	            Voorbeeld gefaseerde fietsoversteek Waterval</a:t>
            </a:r>
          </a:p>
          <a:p>
            <a:endParaRPr lang="nl-NL" sz="1000" dirty="0"/>
          </a:p>
        </p:txBody>
      </p:sp>
      <p:pic>
        <p:nvPicPr>
          <p:cNvPr id="4" name="Afbeelding 3" descr="Afbeelding met gras, buitenshuis, Luchtfotografie, plant&#10;&#10;Automatisch gegenereerde beschrijving">
            <a:extLst>
              <a:ext uri="{FF2B5EF4-FFF2-40B4-BE49-F238E27FC236}">
                <a16:creationId xmlns:a16="http://schemas.microsoft.com/office/drawing/2014/main" id="{2CE565F2-F003-69A5-AB5C-BFC62D071B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571750"/>
            <a:ext cx="4436571" cy="2376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116D714-0D02-52D1-3C6E-A18655912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4" r="17174" b="6061"/>
          <a:stretch/>
        </p:blipFill>
        <p:spPr>
          <a:xfrm>
            <a:off x="4671935" y="2573259"/>
            <a:ext cx="4292553" cy="23747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Afbeelding 1" descr="Afbeelding met kaart, atlas, tekst&#10;&#10;Automatisch gegenereerde beschrijving">
            <a:extLst>
              <a:ext uri="{FF2B5EF4-FFF2-40B4-BE49-F238E27FC236}">
                <a16:creationId xmlns:a16="http://schemas.microsoft.com/office/drawing/2014/main" id="{3E9C8B81-5870-5697-3D3A-294B673370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681" y="51470"/>
            <a:ext cx="2992321" cy="1944216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8357F4DD-4B66-652A-FCCC-C8DEA8CB09F7}"/>
              </a:ext>
            </a:extLst>
          </p:cNvPr>
          <p:cNvSpPr/>
          <p:nvPr/>
        </p:nvSpPr>
        <p:spPr>
          <a:xfrm>
            <a:off x="8244408" y="1419622"/>
            <a:ext cx="144016" cy="14401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972CC565-0C7A-9B54-2C34-79F6170E005D}"/>
              </a:ext>
            </a:extLst>
          </p:cNvPr>
          <p:cNvSpPr/>
          <p:nvPr/>
        </p:nvSpPr>
        <p:spPr>
          <a:xfrm>
            <a:off x="7711008" y="1204877"/>
            <a:ext cx="144016" cy="14401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014DA84B-BB5A-C6E0-1327-EE22AB30455E}"/>
              </a:ext>
            </a:extLst>
          </p:cNvPr>
          <p:cNvSpPr/>
          <p:nvPr/>
        </p:nvSpPr>
        <p:spPr>
          <a:xfrm>
            <a:off x="8188990" y="1184094"/>
            <a:ext cx="144016" cy="14401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0A407BB4-DB40-84E7-866A-5AF425CDD5E5}"/>
              </a:ext>
            </a:extLst>
          </p:cNvPr>
          <p:cNvSpPr/>
          <p:nvPr/>
        </p:nvSpPr>
        <p:spPr>
          <a:xfrm>
            <a:off x="7503190" y="567568"/>
            <a:ext cx="144016" cy="14401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16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A9DAC-0268-13D7-4F25-E9A5D9CBD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6693CB0-A763-032C-8099-455CB4B891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842" y="379413"/>
            <a:ext cx="6768430" cy="433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Bevindingen </a:t>
            </a:r>
            <a:r>
              <a:rPr lang="nl-NL"/>
              <a:t>nadere analyse </a:t>
            </a:r>
            <a:r>
              <a:rPr lang="nl-NL" dirty="0"/>
              <a:t>tracé A1</a:t>
            </a:r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DC9B02F1-D169-4EED-E483-536378C6F67F}"/>
              </a:ext>
            </a:extLst>
          </p:cNvPr>
          <p:cNvSpPr txBox="1">
            <a:spLocks/>
          </p:cNvSpPr>
          <p:nvPr/>
        </p:nvSpPr>
        <p:spPr>
          <a:xfrm>
            <a:off x="251842" y="843558"/>
            <a:ext cx="5256262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Investeringskosten € 2,1 – € 3,2 miljoen, prijspeil 2024</a:t>
            </a:r>
          </a:p>
          <a:p>
            <a:pPr lvl="1"/>
            <a:r>
              <a:rPr lang="nl-NL" dirty="0"/>
              <a:t>Excl. eventuele planschade</a:t>
            </a:r>
          </a:p>
          <a:p>
            <a:pPr lvl="1"/>
            <a:endParaRPr lang="nl-NL" dirty="0"/>
          </a:p>
          <a:p>
            <a:r>
              <a:rPr lang="nl-NL" dirty="0"/>
              <a:t>Afname qua geluidbelasting woningen t.o.v. huidige situatie</a:t>
            </a:r>
          </a:p>
          <a:p>
            <a:endParaRPr lang="nl-NL" dirty="0"/>
          </a:p>
          <a:p>
            <a:r>
              <a:rPr lang="nl-NL" dirty="0"/>
              <a:t>Rekening houden met invloed enkele beschermde soorten</a:t>
            </a:r>
          </a:p>
          <a:p>
            <a:endParaRPr lang="nl-NL" dirty="0"/>
          </a:p>
          <a:p>
            <a:r>
              <a:rPr lang="nl-NL" dirty="0"/>
              <a:t>Omgevingsplan – buitenplanse omgevingsactiviteit</a:t>
            </a:r>
          </a:p>
          <a:p>
            <a:endParaRPr lang="nl-NL" sz="1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EA165AE-EC53-7307-1AF4-648D4DF2A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275606"/>
            <a:ext cx="3896230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3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A9DAC-0268-13D7-4F25-E9A5D9CBD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6693CB0-A763-032C-8099-455CB4B891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842" y="379413"/>
            <a:ext cx="6480398" cy="433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Hoe nu verder?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99AB932F-A8A9-124F-D308-C0467C18D65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1842" y="771550"/>
            <a:ext cx="8856662" cy="42484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342900" indent="-342900">
              <a:buFont typeface="Webdings" panose="05030102010509060703" pitchFamily="18" charset="2"/>
              <a:buChar char=""/>
              <a:defRPr sz="1800">
                <a:solidFill>
                  <a:srgbClr val="777777"/>
                </a:solidFill>
                <a:latin typeface="Futura Std Medium" pitchFamily="34" charset="0"/>
              </a:defRPr>
            </a:lvl1pPr>
            <a:lvl2pPr marL="538163" indent="-180975">
              <a:buFont typeface="Arial Narrow" panose="020B0606020202030204" pitchFamily="34" charset="0"/>
              <a:buChar char="-"/>
              <a:defRPr sz="1400">
                <a:solidFill>
                  <a:srgbClr val="777777"/>
                </a:solidFill>
                <a:latin typeface="Futura Std Medium" pitchFamily="34" charset="0"/>
              </a:defRPr>
            </a:lvl2pPr>
            <a:lvl3pPr marL="717550" indent="-179388">
              <a:buFont typeface="Arial" panose="020B0604020202020204" pitchFamily="34" charset="0"/>
              <a:buChar char="•"/>
              <a:defRPr sz="1200">
                <a:solidFill>
                  <a:srgbClr val="777777"/>
                </a:solidFill>
                <a:latin typeface="Futura Std Medium" pitchFamily="34" charset="0"/>
              </a:defRPr>
            </a:lvl3pPr>
          </a:lstStyle>
          <a:p>
            <a:pPr lvl="0"/>
            <a:r>
              <a:rPr lang="nl-NL" dirty="0"/>
              <a:t>Terugkoppeling openbare informatiebijeenkomst		16 september</a:t>
            </a:r>
          </a:p>
          <a:p>
            <a:pPr lvl="0"/>
            <a:endParaRPr lang="nl-NL" sz="800" dirty="0"/>
          </a:p>
          <a:p>
            <a:pPr lvl="0"/>
            <a:r>
              <a:rPr lang="nl-NL" dirty="0"/>
              <a:t>Eindrapport gereed				</a:t>
            </a:r>
            <a:r>
              <a:rPr lang="nl-NL"/>
              <a:t>	Eind </a:t>
            </a:r>
            <a:r>
              <a:rPr lang="nl-NL" dirty="0"/>
              <a:t>september</a:t>
            </a:r>
          </a:p>
          <a:p>
            <a:pPr lvl="0"/>
            <a:endParaRPr lang="nl-NL" sz="800" dirty="0"/>
          </a:p>
          <a:p>
            <a:pPr lvl="0"/>
            <a:r>
              <a:rPr lang="nl-NL" dirty="0"/>
              <a:t>Commissie Wonen &amp; Werken				30 oktober</a:t>
            </a:r>
          </a:p>
          <a:p>
            <a:pPr lvl="0"/>
            <a:endParaRPr lang="nl-NL" sz="800" dirty="0"/>
          </a:p>
          <a:p>
            <a:pPr lvl="0"/>
            <a:r>
              <a:rPr lang="nl-NL" dirty="0"/>
              <a:t>Raadsvergadering					14 november</a:t>
            </a:r>
          </a:p>
          <a:p>
            <a:pPr lvl="1"/>
            <a:r>
              <a:rPr lang="nl-NL" sz="1600" i="1" u="sng" dirty="0"/>
              <a:t>Raadsbesluit voor uitwerken ontwerp tracé A1</a:t>
            </a:r>
          </a:p>
          <a:p>
            <a:pPr lvl="1"/>
            <a:endParaRPr lang="nl-NL" sz="800" dirty="0"/>
          </a:p>
          <a:p>
            <a:r>
              <a:rPr lang="nl-NL" dirty="0"/>
              <a:t>Uitwerking ontwerp, bij positief besluit 			Q1/Q2 2025</a:t>
            </a:r>
          </a:p>
          <a:p>
            <a:pPr lvl="1"/>
            <a:r>
              <a:rPr lang="nl-NL" sz="1600" dirty="0"/>
              <a:t>Incl. omgevingsconsultatie</a:t>
            </a:r>
          </a:p>
          <a:p>
            <a:pPr lvl="1"/>
            <a:r>
              <a:rPr lang="nl-NL" sz="1600" i="1" u="sng" dirty="0"/>
              <a:t>Raadsbesluit voor opstarten ruimtelijke procedure</a:t>
            </a:r>
          </a:p>
          <a:p>
            <a:pPr lvl="1"/>
            <a:endParaRPr lang="nl-NL" sz="800" dirty="0"/>
          </a:p>
          <a:p>
            <a:r>
              <a:rPr lang="nl-NL" dirty="0"/>
              <a:t>Opstellen ruimtelijk plan, bij positief besluit			N.n.b.</a:t>
            </a:r>
          </a:p>
          <a:p>
            <a:pPr lvl="1"/>
            <a:r>
              <a:rPr lang="nl-NL" sz="1600" dirty="0"/>
              <a:t>Incl. omgevingsconsultatie</a:t>
            </a:r>
          </a:p>
          <a:p>
            <a:pPr lvl="1"/>
            <a:r>
              <a:rPr lang="nl-NL" sz="1600" i="1" u="sng" dirty="0"/>
              <a:t>Raadsbesluit over ruimtelijk plan</a:t>
            </a:r>
          </a:p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76325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8CD92-05CE-8C7F-99FD-403C561C6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53D4C-F990-1663-3D2E-366936343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utura Std Condensed" pitchFamily="34" charset="0"/>
                <a:ea typeface="+mn-ea"/>
                <a:cs typeface="+mn-cs"/>
              </a:rPr>
              <a:t>OOST-WEST VERBINDING BOEKEL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9E5E0F0-5CFB-335C-EDDE-0B517C4F0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" y="699542"/>
            <a:ext cx="9143999" cy="359494"/>
          </a:xfrm>
        </p:spPr>
        <p:txBody>
          <a:bodyPr/>
          <a:lstStyle/>
          <a:p>
            <a:r>
              <a:rPr lang="nl-NL" sz="2400" b="1" dirty="0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235772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idx="4294967295"/>
          </p:nvPr>
        </p:nvSpPr>
        <p:spPr>
          <a:xfrm>
            <a:off x="251842" y="379413"/>
            <a:ext cx="4248150" cy="433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Aanleiding</a:t>
            </a:r>
          </a:p>
        </p:txBody>
      </p:sp>
      <p:sp>
        <p:nvSpPr>
          <p:cNvPr id="8" name="Tijdelijke aanduiding voor tekst 2"/>
          <p:cNvSpPr>
            <a:spLocks noGrp="1"/>
          </p:cNvSpPr>
          <p:nvPr>
            <p:ph type="body" sz="quarter" idx="4294967295"/>
          </p:nvPr>
        </p:nvSpPr>
        <p:spPr>
          <a:xfrm>
            <a:off x="251842" y="915988"/>
            <a:ext cx="6480398" cy="3527970"/>
          </a:xfrm>
          <a:prstGeom prst="rect">
            <a:avLst/>
          </a:prstGeom>
        </p:spPr>
        <p:txBody>
          <a:bodyPr/>
          <a:lstStyle>
            <a:lvl1pPr marL="342900" indent="-342900">
              <a:buFont typeface="Webdings" panose="05030102010509060703" pitchFamily="18" charset="2"/>
              <a:buChar char=""/>
              <a:defRPr sz="1800">
                <a:solidFill>
                  <a:srgbClr val="777777"/>
                </a:solidFill>
                <a:latin typeface="Futura Std Medium" pitchFamily="34" charset="0"/>
              </a:defRPr>
            </a:lvl1pPr>
            <a:lvl2pPr marL="538163" indent="-180975">
              <a:buFont typeface="Arial Narrow" panose="020B0606020202030204" pitchFamily="34" charset="0"/>
              <a:buChar char="-"/>
              <a:defRPr sz="1400">
                <a:solidFill>
                  <a:srgbClr val="777777"/>
                </a:solidFill>
                <a:latin typeface="Futura Std Medium" pitchFamily="34" charset="0"/>
              </a:defRPr>
            </a:lvl2pPr>
            <a:lvl3pPr marL="717550" indent="-179388">
              <a:buFont typeface="Arial" panose="020B0604020202020204" pitchFamily="34" charset="0"/>
              <a:buChar char="•"/>
              <a:defRPr sz="1200">
                <a:solidFill>
                  <a:srgbClr val="777777"/>
                </a:solidFill>
                <a:latin typeface="Futura Std Medium" pitchFamily="34" charset="0"/>
              </a:defRPr>
            </a:lvl3pPr>
          </a:lstStyle>
          <a:p>
            <a:pPr lvl="0"/>
            <a:r>
              <a:rPr lang="nl-NL" dirty="0"/>
              <a:t>Aanleg randweg Boekel</a:t>
            </a:r>
          </a:p>
          <a:p>
            <a:pPr lvl="1"/>
            <a:r>
              <a:rPr lang="nl-NL" dirty="0"/>
              <a:t>In gebruik name medio 2021</a:t>
            </a:r>
          </a:p>
          <a:p>
            <a:pPr lvl="0"/>
            <a:r>
              <a:rPr lang="nl-NL" dirty="0"/>
              <a:t>Uitvoering gebiedsvisie centrum, inclusief Zuidwand</a:t>
            </a:r>
          </a:p>
          <a:p>
            <a:pPr lvl="1"/>
            <a:r>
              <a:rPr lang="nl-NL" dirty="0"/>
              <a:t>In uitvoering</a:t>
            </a:r>
          </a:p>
          <a:p>
            <a:pPr lvl="0"/>
            <a:r>
              <a:rPr lang="nl-NL" dirty="0"/>
              <a:t>Ruimtelijke ontwikkelingen (woningbouw, bedrijvigheid)</a:t>
            </a:r>
          </a:p>
          <a:p>
            <a:pPr lvl="1"/>
            <a:r>
              <a:rPr lang="nl-NL" dirty="0"/>
              <a:t>Deels in uitvoering</a:t>
            </a:r>
          </a:p>
          <a:p>
            <a:pPr lvl="1"/>
            <a:r>
              <a:rPr lang="nl-NL" dirty="0"/>
              <a:t>Deels procedures doorlopen</a:t>
            </a:r>
          </a:p>
          <a:p>
            <a:pPr lvl="1"/>
            <a:r>
              <a:rPr lang="nl-NL" dirty="0"/>
              <a:t>Ambities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Mobiliteitsvisie en GVVP</a:t>
            </a:r>
          </a:p>
          <a:p>
            <a:pPr lvl="1"/>
            <a:r>
              <a:rPr lang="nl-NL" dirty="0"/>
              <a:t>Vastgesteld</a:t>
            </a:r>
          </a:p>
          <a:p>
            <a:pPr lvl="1"/>
            <a:r>
              <a:rPr lang="nl-NL" dirty="0"/>
              <a:t>Uitvoeringsprogramma on hold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0ABBDD6-FDF5-DE45-674A-0C08C6C9A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2774488"/>
            <a:ext cx="3781644" cy="166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1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F24E5-C374-3AAA-5C71-1923044B1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BD6557BC-B22A-D5AF-D366-7CEAEF0C24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5364" y="37166"/>
            <a:ext cx="3920731" cy="254743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1F3EF93-E408-4BCC-FA1C-8F1B62CCCC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5365" y="2603216"/>
            <a:ext cx="3893292" cy="2511781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96D5BA50-A725-3FFD-BD1E-781C6A3E3101}"/>
              </a:ext>
            </a:extLst>
          </p:cNvPr>
          <p:cNvGrpSpPr/>
          <p:nvPr/>
        </p:nvGrpSpPr>
        <p:grpSpPr>
          <a:xfrm>
            <a:off x="5500345" y="16644"/>
            <a:ext cx="3555665" cy="2567959"/>
            <a:chOff x="5500345" y="16644"/>
            <a:chExt cx="3555665" cy="2567959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B8BF5584-37F7-0928-6A29-3100C0953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4" b="914"/>
            <a:stretch/>
          </p:blipFill>
          <p:spPr>
            <a:xfrm>
              <a:off x="5500345" y="16644"/>
              <a:ext cx="3555665" cy="2567959"/>
            </a:xfrm>
            <a:prstGeom prst="rect">
              <a:avLst/>
            </a:prstGeom>
          </p:spPr>
        </p:pic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6B45ED90-FF0C-2524-C230-12B2D284D35C}"/>
                </a:ext>
              </a:extLst>
            </p:cNvPr>
            <p:cNvSpPr txBox="1"/>
            <p:nvPr/>
          </p:nvSpPr>
          <p:spPr>
            <a:xfrm>
              <a:off x="5536188" y="2277952"/>
              <a:ext cx="102515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>
                <a:defRPr sz="1200" b="0">
                  <a:latin typeface="Futura Std Medium" pitchFamily="34" charset="0"/>
                </a:defRPr>
              </a:lvl1pPr>
            </a:lstStyle>
            <a:p>
              <a:r>
                <a:rPr lang="nl-NL" dirty="0"/>
                <a:t>Tracé A(1)+B</a:t>
              </a:r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C85E08D7-A445-E7A7-9E2C-9324B082EB41}"/>
              </a:ext>
            </a:extLst>
          </p:cNvPr>
          <p:cNvSpPr txBox="1"/>
          <p:nvPr/>
        </p:nvSpPr>
        <p:spPr>
          <a:xfrm>
            <a:off x="1564742" y="2262563"/>
            <a:ext cx="76546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1200" b="0">
                <a:latin typeface="Futura Std Medium" pitchFamily="34" charset="0"/>
              </a:defRPr>
            </a:lvl1pPr>
          </a:lstStyle>
          <a:p>
            <a:r>
              <a:rPr lang="nl-NL" dirty="0"/>
              <a:t>Tracé A1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4F0656A4-392B-0479-7C63-F89F8F74B661}"/>
              </a:ext>
            </a:extLst>
          </p:cNvPr>
          <p:cNvSpPr txBox="1"/>
          <p:nvPr/>
        </p:nvSpPr>
        <p:spPr>
          <a:xfrm>
            <a:off x="1550921" y="4803998"/>
            <a:ext cx="76546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1200" b="0">
                <a:latin typeface="Futura Std Medium" pitchFamily="34" charset="0"/>
              </a:defRPr>
            </a:lvl1pPr>
          </a:lstStyle>
          <a:p>
            <a:r>
              <a:rPr lang="nl-NL" dirty="0"/>
              <a:t>Tracé A2</a:t>
            </a:r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E415EA23-D9EB-4241-BC09-3263BB3CD69A}"/>
              </a:ext>
            </a:extLst>
          </p:cNvPr>
          <p:cNvGrpSpPr/>
          <p:nvPr/>
        </p:nvGrpSpPr>
        <p:grpSpPr>
          <a:xfrm>
            <a:off x="5500345" y="2603216"/>
            <a:ext cx="3540147" cy="2502709"/>
            <a:chOff x="5500345" y="2603216"/>
            <a:chExt cx="3540147" cy="2502709"/>
          </a:xfrm>
        </p:grpSpPr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AD152D47-BB92-91C8-900D-4F20FE5A0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0345" y="2603216"/>
              <a:ext cx="3540147" cy="2502709"/>
            </a:xfrm>
            <a:prstGeom prst="rect">
              <a:avLst/>
            </a:prstGeom>
          </p:spPr>
        </p:pic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D781612B-48D2-D9B1-7F49-7C3F20108489}"/>
                </a:ext>
              </a:extLst>
            </p:cNvPr>
            <p:cNvSpPr txBox="1"/>
            <p:nvPr/>
          </p:nvSpPr>
          <p:spPr>
            <a:xfrm>
              <a:off x="5547875" y="4803997"/>
              <a:ext cx="67088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>
                <a:defRPr sz="1200" b="0">
                  <a:latin typeface="Futura Std Medium" pitchFamily="34" charset="0"/>
                </a:defRPr>
              </a:lvl1pPr>
            </a:lstStyle>
            <a:p>
              <a:r>
                <a:rPr lang="nl-NL" dirty="0"/>
                <a:t>Tracé C</a:t>
              </a:r>
            </a:p>
          </p:txBody>
        </p:sp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3D13BE8B-A877-1231-925D-BE1011901D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520" y="339502"/>
            <a:ext cx="4248150" cy="433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Vier tracés</a:t>
            </a:r>
          </a:p>
        </p:txBody>
      </p:sp>
    </p:spTree>
    <p:extLst>
      <p:ext uri="{BB962C8B-B14F-4D97-AF65-F5344CB8AC3E}">
        <p14:creationId xmlns:p14="http://schemas.microsoft.com/office/powerpoint/2010/main" val="132809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A9DAC-0268-13D7-4F25-E9A5D9CBD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6693CB0-A763-032C-8099-455CB4B891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842" y="379413"/>
            <a:ext cx="6768430" cy="433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sz="2200" dirty="0"/>
              <a:t>Conclusies verkenning vier tracés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99AB932F-A8A9-124F-D308-C0467C18D65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1842" y="843558"/>
            <a:ext cx="8640638" cy="36004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ebdings" panose="05030102010509060703" pitchFamily="18" charset="2"/>
              <a:buChar char=""/>
              <a:defRPr sz="1800">
                <a:solidFill>
                  <a:srgbClr val="777777"/>
                </a:solidFill>
                <a:latin typeface="Futura Std Medium" pitchFamily="34" charset="0"/>
              </a:defRPr>
            </a:lvl1pPr>
            <a:lvl2pPr marL="538163" indent="-180975">
              <a:buFont typeface="Arial Narrow" panose="020B0606020202030204" pitchFamily="34" charset="0"/>
              <a:buChar char="-"/>
              <a:defRPr sz="1400">
                <a:solidFill>
                  <a:srgbClr val="777777"/>
                </a:solidFill>
                <a:latin typeface="Futura Std Medium" pitchFamily="34" charset="0"/>
              </a:defRPr>
            </a:lvl2pPr>
            <a:lvl3pPr marL="717550" indent="-179388">
              <a:buFont typeface="Arial" panose="020B0604020202020204" pitchFamily="34" charset="0"/>
              <a:buChar char="•"/>
              <a:defRPr sz="1200">
                <a:solidFill>
                  <a:srgbClr val="777777"/>
                </a:solidFill>
                <a:latin typeface="Futura Std Medium" pitchFamily="34" charset="0"/>
              </a:defRPr>
            </a:lvl3pPr>
          </a:lstStyle>
          <a:p>
            <a:pPr lvl="0"/>
            <a:r>
              <a:rPr lang="nl-NL" dirty="0"/>
              <a:t>Tracé C:</a:t>
            </a:r>
          </a:p>
          <a:p>
            <a:pPr lvl="1"/>
            <a:r>
              <a:rPr lang="nl-NL" dirty="0"/>
              <a:t>Geen toegevoegde waarde in totale verkeersstructuur</a:t>
            </a:r>
          </a:p>
          <a:p>
            <a:pPr lvl="1"/>
            <a:r>
              <a:rPr lang="nl-NL" u="sng" dirty="0"/>
              <a:t>Niet haalbaar </a:t>
            </a:r>
            <a:r>
              <a:rPr lang="nl-NL" dirty="0"/>
              <a:t>i.v.m. doorsnijding NatuurNetwerkBrabant</a:t>
            </a:r>
          </a:p>
          <a:p>
            <a:pPr lvl="2"/>
            <a:endParaRPr lang="nl-NL" sz="800" dirty="0"/>
          </a:p>
          <a:p>
            <a:r>
              <a:rPr lang="nl-NL" dirty="0"/>
              <a:t>Tracé A+B:</a:t>
            </a:r>
          </a:p>
          <a:p>
            <a:pPr lvl="1"/>
            <a:r>
              <a:rPr lang="nl-NL" dirty="0"/>
              <a:t>Meerwaarde deeltracé B t.o.v. deeltracé A gering</a:t>
            </a:r>
          </a:p>
          <a:p>
            <a:pPr lvl="1"/>
            <a:r>
              <a:rPr lang="nl-NL" dirty="0"/>
              <a:t>Financiële en ruimtelijke impact</a:t>
            </a:r>
          </a:p>
          <a:p>
            <a:pPr lvl="1"/>
            <a:r>
              <a:rPr lang="nl-NL" u="sng" dirty="0"/>
              <a:t>Haalbaarheid twijfelachtig </a:t>
            </a:r>
            <a:r>
              <a:rPr lang="nl-NL" dirty="0"/>
              <a:t>i.v.m. doorsnijding wijst gronden</a:t>
            </a:r>
          </a:p>
          <a:p>
            <a:pPr lvl="2"/>
            <a:endParaRPr lang="nl-NL" sz="800" dirty="0"/>
          </a:p>
          <a:p>
            <a:r>
              <a:rPr lang="nl-NL" dirty="0"/>
              <a:t>Tracé A:</a:t>
            </a:r>
          </a:p>
          <a:p>
            <a:pPr lvl="1"/>
            <a:r>
              <a:rPr lang="nl-NL" dirty="0"/>
              <a:t>Tracés A1 en A2 vergelijkbaar qua verkeerseffecten</a:t>
            </a:r>
          </a:p>
          <a:p>
            <a:pPr lvl="1"/>
            <a:r>
              <a:rPr lang="nl-NL" dirty="0"/>
              <a:t>Ruimtelijke impact afwijkend qua locatie (Driedaagse/Lage Schoense vs. Bovenstehuis/Gewandhuis)</a:t>
            </a:r>
          </a:p>
          <a:p>
            <a:pPr lvl="1"/>
            <a:r>
              <a:rPr lang="nl-NL" i="1" dirty="0"/>
              <a:t>Tracé A1 sluit beste aan bij de opgave en de ruimtelijke ontwikkelingen</a:t>
            </a:r>
          </a:p>
          <a:p>
            <a:endParaRPr lang="nl-NL" sz="1000" dirty="0"/>
          </a:p>
        </p:txBody>
      </p:sp>
      <p:pic>
        <p:nvPicPr>
          <p:cNvPr id="2" name="Afbeelding 1" descr="Afbeelding met kunst, Kinderkunst&#10;&#10;Automatisch gegenereerde beschrijving">
            <a:extLst>
              <a:ext uri="{FF2B5EF4-FFF2-40B4-BE49-F238E27FC236}">
                <a16:creationId xmlns:a16="http://schemas.microsoft.com/office/drawing/2014/main" id="{73CD7207-B303-BCFA-463A-33503E5939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18" y="42698"/>
            <a:ext cx="3055529" cy="346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6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D2A48-622B-7C2F-BD5D-2913A695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B2AFD60-C7C9-B3A5-8655-9840F496E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842" y="379413"/>
            <a:ext cx="6480398" cy="433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Omgevingsdialoog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8FA2A47F-E2A4-1C58-D431-D3AC835FBC9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1842" y="843558"/>
            <a:ext cx="8568630" cy="3527970"/>
          </a:xfrm>
          <a:prstGeom prst="rect">
            <a:avLst/>
          </a:prstGeom>
        </p:spPr>
        <p:txBody>
          <a:bodyPr/>
          <a:lstStyle>
            <a:lvl1pPr marL="342900" indent="-342900">
              <a:buFont typeface="Webdings" panose="05030102010509060703" pitchFamily="18" charset="2"/>
              <a:buChar char=""/>
              <a:defRPr sz="1800">
                <a:solidFill>
                  <a:srgbClr val="777777"/>
                </a:solidFill>
                <a:latin typeface="Futura Std Medium" pitchFamily="34" charset="0"/>
              </a:defRPr>
            </a:lvl1pPr>
            <a:lvl2pPr marL="538163" indent="-180975">
              <a:buFont typeface="Arial Narrow" panose="020B0606020202030204" pitchFamily="34" charset="0"/>
              <a:buChar char="-"/>
              <a:defRPr sz="1400">
                <a:solidFill>
                  <a:srgbClr val="777777"/>
                </a:solidFill>
                <a:latin typeface="Futura Std Medium" pitchFamily="34" charset="0"/>
              </a:defRPr>
            </a:lvl2pPr>
            <a:lvl3pPr marL="717550" indent="-179388">
              <a:buFont typeface="Arial" panose="020B0604020202020204" pitchFamily="34" charset="0"/>
              <a:buChar char="•"/>
              <a:defRPr sz="1200">
                <a:solidFill>
                  <a:srgbClr val="777777"/>
                </a:solidFill>
                <a:latin typeface="Futura Std Medium" pitchFamily="34" charset="0"/>
              </a:defRPr>
            </a:lvl3pPr>
          </a:lstStyle>
          <a:p>
            <a:pPr lvl="0"/>
            <a:r>
              <a:rPr lang="nl-NL" sz="1600" dirty="0"/>
              <a:t>Themaraad bijeenkomst				14 mei 2024</a:t>
            </a:r>
          </a:p>
          <a:p>
            <a:pPr lvl="1"/>
            <a:r>
              <a:rPr lang="nl-NL" dirty="0"/>
              <a:t>Toelichting verkenning 4 tracés </a:t>
            </a:r>
          </a:p>
          <a:p>
            <a:pPr lvl="1"/>
            <a:endParaRPr lang="nl-NL" sz="1200" dirty="0"/>
          </a:p>
          <a:p>
            <a:pPr lvl="0"/>
            <a:r>
              <a:rPr lang="nl-NL" sz="1600" dirty="0"/>
              <a:t>Algemene informatiebijeenkomst			16 mei 2024</a:t>
            </a:r>
          </a:p>
          <a:p>
            <a:pPr lvl="1"/>
            <a:r>
              <a:rPr lang="nl-NL" dirty="0"/>
              <a:t>Toelichting trechtering 4 tracés</a:t>
            </a:r>
          </a:p>
          <a:p>
            <a:pPr lvl="1"/>
            <a:endParaRPr lang="nl-NL" sz="1000" dirty="0"/>
          </a:p>
          <a:p>
            <a:r>
              <a:rPr lang="nl-NL" dirty="0"/>
              <a:t>Tussentijds besluit college B&amp;W			4 juni 2024</a:t>
            </a:r>
          </a:p>
          <a:p>
            <a:pPr lvl="1"/>
            <a:r>
              <a:rPr lang="nl-NL" dirty="0"/>
              <a:t>Nader uitwerken tracé A1, </a:t>
            </a:r>
            <a:r>
              <a:rPr lang="nl-NL" i="1" u="sng" dirty="0"/>
              <a:t>incl. effecten Burgt fase 2</a:t>
            </a:r>
          </a:p>
          <a:p>
            <a:pPr lvl="1"/>
            <a:r>
              <a:rPr lang="nl-NL" dirty="0"/>
              <a:t>Raad geïnformeerd middels RIB</a:t>
            </a:r>
          </a:p>
        </p:txBody>
      </p:sp>
      <p:pic>
        <p:nvPicPr>
          <p:cNvPr id="2" name="Afbeelding 1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DDB106B8-C67F-04F4-B4A5-C58414CCB7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931790"/>
            <a:ext cx="3275856" cy="212843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7C12A05-4B5B-54A0-DBB4-0238C601EBC8}"/>
              </a:ext>
            </a:extLst>
          </p:cNvPr>
          <p:cNvSpPr txBox="1"/>
          <p:nvPr/>
        </p:nvSpPr>
        <p:spPr>
          <a:xfrm>
            <a:off x="5875815" y="4720726"/>
            <a:ext cx="78441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1200" b="0">
                <a:latin typeface="Futura Std Medium" pitchFamily="34" charset="0"/>
              </a:defRPr>
            </a:lvl1pPr>
          </a:lstStyle>
          <a:p>
            <a:r>
              <a:rPr lang="nl-NL" dirty="0"/>
              <a:t>Tracé A1</a:t>
            </a:r>
          </a:p>
        </p:txBody>
      </p:sp>
    </p:spTree>
    <p:extLst>
      <p:ext uri="{BB962C8B-B14F-4D97-AF65-F5344CB8AC3E}">
        <p14:creationId xmlns:p14="http://schemas.microsoft.com/office/powerpoint/2010/main" val="325587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D2A48-622B-7C2F-BD5D-2913A695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B2AFD60-C7C9-B3A5-8655-9840F496E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842" y="379413"/>
            <a:ext cx="6480398" cy="433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Omgevingsdialoog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8FA2A47F-E2A4-1C58-D431-D3AC835FBC9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1842" y="843558"/>
            <a:ext cx="8568630" cy="3527970"/>
          </a:xfrm>
          <a:prstGeom prst="rect">
            <a:avLst/>
          </a:prstGeom>
        </p:spPr>
        <p:txBody>
          <a:bodyPr/>
          <a:lstStyle>
            <a:lvl1pPr marL="342900" indent="-342900">
              <a:buFont typeface="Webdings" panose="05030102010509060703" pitchFamily="18" charset="2"/>
              <a:buChar char=""/>
              <a:defRPr sz="1800">
                <a:solidFill>
                  <a:srgbClr val="777777"/>
                </a:solidFill>
                <a:latin typeface="Futura Std Medium" pitchFamily="34" charset="0"/>
              </a:defRPr>
            </a:lvl1pPr>
            <a:lvl2pPr marL="538163" indent="-180975">
              <a:buFont typeface="Arial Narrow" panose="020B0606020202030204" pitchFamily="34" charset="0"/>
              <a:buChar char="-"/>
              <a:defRPr sz="1400">
                <a:solidFill>
                  <a:srgbClr val="777777"/>
                </a:solidFill>
                <a:latin typeface="Futura Std Medium" pitchFamily="34" charset="0"/>
              </a:defRPr>
            </a:lvl2pPr>
            <a:lvl3pPr marL="717550" indent="-179388">
              <a:buFont typeface="Arial" panose="020B0604020202020204" pitchFamily="34" charset="0"/>
              <a:buChar char="•"/>
              <a:defRPr sz="1200">
                <a:solidFill>
                  <a:srgbClr val="777777"/>
                </a:solidFill>
                <a:latin typeface="Futura Std Medium" pitchFamily="34" charset="0"/>
              </a:defRPr>
            </a:lvl3pPr>
          </a:lstStyle>
          <a:p>
            <a:r>
              <a:rPr lang="nl-NL" sz="1600" dirty="0"/>
              <a:t>Drie bijeenkomsten inzake tracé A1, direct belanghebbenden:</a:t>
            </a:r>
          </a:p>
          <a:p>
            <a:pPr lvl="1"/>
            <a:r>
              <a:rPr lang="nl-NL" dirty="0"/>
              <a:t>Bovenstehuis					10 juli 2024</a:t>
            </a:r>
          </a:p>
          <a:p>
            <a:pPr lvl="1"/>
            <a:r>
              <a:rPr lang="nl-NL" dirty="0"/>
              <a:t>Waterval / Zijp					10 juli 2024</a:t>
            </a:r>
          </a:p>
          <a:p>
            <a:pPr lvl="1"/>
            <a:r>
              <a:rPr lang="nl-NL" dirty="0"/>
              <a:t>Lage Schoense / Driedaagse				16 juli 2024</a:t>
            </a:r>
          </a:p>
          <a:p>
            <a:pPr lvl="1"/>
            <a:endParaRPr lang="nl-NL" sz="1000" dirty="0"/>
          </a:p>
          <a:p>
            <a:pPr marL="357188" lvl="1" indent="0">
              <a:buNone/>
            </a:pPr>
            <a:r>
              <a:rPr lang="nl-NL" dirty="0">
                <a:sym typeface="Wingdings" panose="05000000000000000000" pitchFamily="2" charset="2"/>
              </a:rPr>
              <a:t> Na bijeenkomsten mogelijkheid tot schriftelijk reageren	tot 1 augustus 2024</a:t>
            </a:r>
            <a:endParaRPr lang="nl-NL" dirty="0"/>
          </a:p>
          <a:p>
            <a:pPr lvl="1"/>
            <a:endParaRPr lang="nl-NL" sz="1000" dirty="0"/>
          </a:p>
          <a:p>
            <a:pPr lvl="1"/>
            <a:endParaRPr lang="nl-NL" sz="1000" dirty="0"/>
          </a:p>
          <a:p>
            <a:r>
              <a:rPr lang="nl-NL" sz="1600" dirty="0"/>
              <a:t>Hoofdpunten uit omgevingsconsultatie:</a:t>
            </a:r>
          </a:p>
          <a:p>
            <a:pPr lvl="1"/>
            <a:r>
              <a:rPr lang="nl-NL" dirty="0"/>
              <a:t>Zorgen over verkeersveiligheid / oversteekbaarheid, m.n. omgeving sportvelden</a:t>
            </a:r>
          </a:p>
          <a:p>
            <a:pPr lvl="1"/>
            <a:r>
              <a:rPr lang="nl-NL" dirty="0"/>
              <a:t>Zorgen over leefbaarheid en verkeersveiligheid omgeving Lage Schoense / Driedaagse</a:t>
            </a:r>
          </a:p>
          <a:p>
            <a:pPr lvl="2"/>
            <a:r>
              <a:rPr lang="nl-NL" dirty="0"/>
              <a:t>Voorkeur bewoners voor tracé Bovenstehuis/Gewandhuis</a:t>
            </a:r>
          </a:p>
          <a:p>
            <a:pPr lvl="2"/>
            <a:r>
              <a:rPr lang="nl-NL" dirty="0"/>
              <a:t>Geen knip Beatrixlaan en verkeer in Boekel verdelen</a:t>
            </a:r>
          </a:p>
          <a:p>
            <a:pPr lvl="1"/>
            <a:r>
              <a:rPr lang="nl-NL" dirty="0"/>
              <a:t>Zorgen over verloren gaan van groenstructuur Lage Schoense / Driedaagse</a:t>
            </a:r>
          </a:p>
          <a:p>
            <a:pPr lvl="1"/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219525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43DDB-652B-00F9-1F4B-AE2AD1FC3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aart, atlas&#10;&#10;Automatisch gegenereerde beschrijving">
            <a:extLst>
              <a:ext uri="{FF2B5EF4-FFF2-40B4-BE49-F238E27FC236}">
                <a16:creationId xmlns:a16="http://schemas.microsoft.com/office/drawing/2014/main" id="{0975AC9E-7AEA-1447-D5F1-ADDA2146C0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0"/>
            <a:ext cx="5977392" cy="51435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D3EE963-C2BC-7942-2369-F0C24A1881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842" y="379413"/>
            <a:ext cx="4248150" cy="433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Referentie 2030 t.o.v. huidig, </a:t>
            </a:r>
            <a:r>
              <a:rPr lang="nl-NL" i="1" u="sng" dirty="0"/>
              <a:t>incl. Burgt fase 2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82448220-B31E-1F5E-7177-EF8B5144A3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1842" y="1276028"/>
            <a:ext cx="2879998" cy="2447850"/>
          </a:xfrm>
          <a:prstGeom prst="rect">
            <a:avLst/>
          </a:prstGeom>
        </p:spPr>
        <p:txBody>
          <a:bodyPr/>
          <a:lstStyle>
            <a:lvl1pPr marL="342900" indent="-342900">
              <a:buFont typeface="Webdings" panose="05030102010509060703" pitchFamily="18" charset="2"/>
              <a:buChar char=""/>
              <a:defRPr sz="1800">
                <a:solidFill>
                  <a:srgbClr val="777777"/>
                </a:solidFill>
                <a:latin typeface="Futura Std Medium" pitchFamily="34" charset="0"/>
              </a:defRPr>
            </a:lvl1pPr>
            <a:lvl2pPr marL="538163" indent="-180975">
              <a:buFont typeface="Arial Narrow" panose="020B0606020202030204" pitchFamily="34" charset="0"/>
              <a:buChar char="-"/>
              <a:defRPr sz="1400">
                <a:solidFill>
                  <a:srgbClr val="777777"/>
                </a:solidFill>
                <a:latin typeface="Futura Std Medium" pitchFamily="34" charset="0"/>
              </a:defRPr>
            </a:lvl2pPr>
            <a:lvl3pPr marL="717550" indent="-179388">
              <a:buFont typeface="Arial" panose="020B0604020202020204" pitchFamily="34" charset="0"/>
              <a:buChar char="•"/>
              <a:defRPr sz="1200">
                <a:solidFill>
                  <a:srgbClr val="777777"/>
                </a:solidFill>
                <a:latin typeface="Futura Std Medium" pitchFamily="34" charset="0"/>
              </a:defRPr>
            </a:lvl3pPr>
          </a:lstStyle>
          <a:p>
            <a:r>
              <a:rPr lang="nl-NL" dirty="0"/>
              <a:t>Verkeerstoename door autonome groei en ruimtelijke ontwikkelingen</a:t>
            </a:r>
          </a:p>
          <a:p>
            <a:endParaRPr lang="nl-NL" dirty="0"/>
          </a:p>
          <a:p>
            <a:r>
              <a:rPr lang="nl-NL" dirty="0"/>
              <a:t>Gewijzigde interne verkeersstromen door maatregelen uit GVVP</a:t>
            </a: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889A8A8-1C70-BA28-2802-F2B3A76742F6}"/>
              </a:ext>
            </a:extLst>
          </p:cNvPr>
          <p:cNvSpPr txBox="1"/>
          <p:nvPr/>
        </p:nvSpPr>
        <p:spPr>
          <a:xfrm rot="19964118">
            <a:off x="6153506" y="3167928"/>
            <a:ext cx="432048" cy="12311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nl-NL" sz="800" b="0" dirty="0">
                <a:solidFill>
                  <a:srgbClr val="FF0000"/>
                </a:solidFill>
                <a:latin typeface="Futura Std Medium" pitchFamily="34" charset="0"/>
              </a:rPr>
              <a:t>+</a:t>
            </a:r>
            <a:r>
              <a:rPr lang="nl-NL" sz="700" b="0" dirty="0">
                <a:solidFill>
                  <a:srgbClr val="FF0000"/>
                </a:solidFill>
                <a:latin typeface="Futura Std Medium" pitchFamily="34" charset="0"/>
              </a:rPr>
              <a:t>1.000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4531753-2463-56D6-786A-CB7FDD7A9631}"/>
              </a:ext>
            </a:extLst>
          </p:cNvPr>
          <p:cNvSpPr txBox="1"/>
          <p:nvPr/>
        </p:nvSpPr>
        <p:spPr>
          <a:xfrm rot="19964118">
            <a:off x="6350377" y="3299653"/>
            <a:ext cx="432048" cy="18466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nl-NL" sz="700" b="0" dirty="0">
                <a:solidFill>
                  <a:srgbClr val="FF0000"/>
                </a:solidFill>
                <a:latin typeface="Futura Std Medium" pitchFamily="34" charset="0"/>
              </a:rPr>
              <a:t>1.200</a:t>
            </a:r>
          </a:p>
          <a:p>
            <a:pPr algn="ctr"/>
            <a:r>
              <a:rPr lang="nl-NL" sz="500" dirty="0">
                <a:solidFill>
                  <a:srgbClr val="FF0000"/>
                </a:solidFill>
                <a:latin typeface="Futura Std Medium" pitchFamily="34" charset="0"/>
              </a:rPr>
              <a:t>mvt/etm</a:t>
            </a:r>
            <a:endParaRPr lang="nl-NL" sz="500" b="0" dirty="0">
              <a:solidFill>
                <a:srgbClr val="FF0000"/>
              </a:solidFill>
              <a:latin typeface="Futura Std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5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82B01-956E-D948-6DF0-DACF11222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53198A4-407C-7CBB-C61A-E271D33DC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018" y="0"/>
            <a:ext cx="5977391" cy="51435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66C14270-3953-7623-5A83-398D874BD6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842" y="379413"/>
            <a:ext cx="4536182" cy="433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Tracé A1 t.o.v. Referentie 2030</a:t>
            </a:r>
          </a:p>
        </p:txBody>
      </p:sp>
      <p:pic>
        <p:nvPicPr>
          <p:cNvPr id="4" name="Afbeelding 3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92DA2F58-3E2E-89AB-C914-555BB72E5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30705"/>
            <a:ext cx="3012103" cy="19570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AD89CF2B-9146-3ACF-02D2-CB8B7C94028A}"/>
                  </a:ext>
                </a:extLst>
              </p14:cNvPr>
              <p14:cNvContentPartPr/>
              <p14:nvPr/>
            </p14:nvContentPartPr>
            <p14:xfrm>
              <a:off x="5839756" y="1772695"/>
              <a:ext cx="1498680" cy="1039320"/>
            </p14:xfrm>
          </p:contentPart>
        </mc:Choice>
        <mc:Fallback xmlns=""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AD89CF2B-9146-3ACF-02D2-CB8B7C9402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03756" y="1700695"/>
                <a:ext cx="1570320" cy="11829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kstvak 1">
            <a:extLst>
              <a:ext uri="{FF2B5EF4-FFF2-40B4-BE49-F238E27FC236}">
                <a16:creationId xmlns:a16="http://schemas.microsoft.com/office/drawing/2014/main" id="{530F0A5B-2061-8384-F7F0-3647626ADF99}"/>
              </a:ext>
            </a:extLst>
          </p:cNvPr>
          <p:cNvSpPr txBox="1"/>
          <p:nvPr/>
        </p:nvSpPr>
        <p:spPr>
          <a:xfrm rot="19964118">
            <a:off x="6221878" y="3173251"/>
            <a:ext cx="358036" cy="107722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nl-NL" sz="700" b="0" dirty="0">
                <a:solidFill>
                  <a:srgbClr val="FF0000"/>
                </a:solidFill>
                <a:latin typeface="Futura Std Medium" pitchFamily="34" charset="0"/>
              </a:rPr>
              <a:t>+200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471A326-2BEE-2B1E-18F7-9C45F5A3CC91}"/>
              </a:ext>
            </a:extLst>
          </p:cNvPr>
          <p:cNvSpPr txBox="1"/>
          <p:nvPr/>
        </p:nvSpPr>
        <p:spPr>
          <a:xfrm rot="19964118">
            <a:off x="6350377" y="3299653"/>
            <a:ext cx="432048" cy="18466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nl-NL" sz="700" b="0" dirty="0">
                <a:solidFill>
                  <a:srgbClr val="FF0000"/>
                </a:solidFill>
                <a:latin typeface="Futura Std Medium" pitchFamily="34" charset="0"/>
              </a:rPr>
              <a:t>1.400</a:t>
            </a:r>
          </a:p>
          <a:p>
            <a:pPr algn="ctr"/>
            <a:r>
              <a:rPr lang="nl-NL" sz="500" dirty="0">
                <a:solidFill>
                  <a:srgbClr val="FF0000"/>
                </a:solidFill>
                <a:latin typeface="Futura Std Medium" pitchFamily="34" charset="0"/>
              </a:rPr>
              <a:t>mvt/etm</a:t>
            </a:r>
            <a:endParaRPr lang="nl-NL" sz="500" b="0" dirty="0">
              <a:solidFill>
                <a:srgbClr val="FF0000"/>
              </a:solidFill>
              <a:latin typeface="Futura Std Medium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7DAB529-C77F-226B-B668-3B540FD72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44" y="2859782"/>
            <a:ext cx="3219155" cy="218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2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D2A48-622B-7C2F-BD5D-2913A695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B2AFD60-C7C9-B3A5-8655-9840F496E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842" y="379413"/>
            <a:ext cx="6480398" cy="433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Tracé A1 t.o.v. Referentie 2030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8FA2A47F-E2A4-1C58-D431-D3AC835FBC9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1842" y="843558"/>
            <a:ext cx="8568630" cy="3527970"/>
          </a:xfrm>
          <a:prstGeom prst="rect">
            <a:avLst/>
          </a:prstGeom>
        </p:spPr>
        <p:txBody>
          <a:bodyPr/>
          <a:lstStyle>
            <a:lvl1pPr marL="342900" indent="-342900">
              <a:buFont typeface="Webdings" panose="05030102010509060703" pitchFamily="18" charset="2"/>
              <a:buChar char=""/>
              <a:defRPr sz="1800">
                <a:solidFill>
                  <a:srgbClr val="777777"/>
                </a:solidFill>
                <a:latin typeface="Futura Std Medium" pitchFamily="34" charset="0"/>
              </a:defRPr>
            </a:lvl1pPr>
            <a:lvl2pPr marL="538163" indent="-180975">
              <a:buFont typeface="Arial Narrow" panose="020B0606020202030204" pitchFamily="34" charset="0"/>
              <a:buChar char="-"/>
              <a:defRPr sz="1400">
                <a:solidFill>
                  <a:srgbClr val="777777"/>
                </a:solidFill>
                <a:latin typeface="Futura Std Medium" pitchFamily="34" charset="0"/>
              </a:defRPr>
            </a:lvl2pPr>
            <a:lvl3pPr marL="717550" indent="-179388">
              <a:buFont typeface="Arial" panose="020B0604020202020204" pitchFamily="34" charset="0"/>
              <a:buChar char="•"/>
              <a:defRPr sz="1200">
                <a:solidFill>
                  <a:srgbClr val="777777"/>
                </a:solidFill>
                <a:latin typeface="Futura Std Medium" pitchFamily="34" charset="0"/>
              </a:defRPr>
            </a:lvl3pPr>
          </a:lstStyle>
          <a:p>
            <a:pPr marL="0" indent="0">
              <a:buNone/>
            </a:pPr>
            <a:r>
              <a:rPr lang="nl-NL" dirty="0"/>
              <a:t>Geen voorkeur om niets te doen:</a:t>
            </a:r>
          </a:p>
          <a:p>
            <a:pPr marL="0" indent="0">
              <a:buNone/>
            </a:pPr>
            <a:endParaRPr lang="nl-NL" sz="1000" dirty="0"/>
          </a:p>
          <a:p>
            <a:r>
              <a:rPr lang="nl-NL" sz="1600" dirty="0"/>
              <a:t>Vastgestelde uitgangspunten Mobiliteitsvisie / GVVP</a:t>
            </a:r>
          </a:p>
          <a:p>
            <a:endParaRPr lang="nl-NL" sz="1600" dirty="0"/>
          </a:p>
          <a:p>
            <a:r>
              <a:rPr lang="nl-NL" sz="1600" dirty="0"/>
              <a:t>Wensbeeld centrum</a:t>
            </a:r>
          </a:p>
          <a:p>
            <a:endParaRPr lang="nl-NL" sz="1600" dirty="0"/>
          </a:p>
          <a:p>
            <a:r>
              <a:rPr lang="nl-NL" sz="1600" dirty="0"/>
              <a:t>Verkeerssituatie Beatrixlaan / Burgtstraat</a:t>
            </a:r>
          </a:p>
          <a:p>
            <a:endParaRPr lang="nl-NL" sz="1600" dirty="0"/>
          </a:p>
          <a:p>
            <a:r>
              <a:rPr lang="nl-NL" sz="1600" dirty="0"/>
              <a:t>Verkeerssituatie Bovenstehuis</a:t>
            </a:r>
          </a:p>
          <a:p>
            <a:endParaRPr lang="nl-NL" sz="1600" dirty="0"/>
          </a:p>
          <a:p>
            <a:r>
              <a:rPr lang="nl-NL" sz="1600" dirty="0"/>
              <a:t>Ontwikkelmogelijkheden Burgt fase 2</a:t>
            </a:r>
            <a:endParaRPr lang="nl-NL" dirty="0"/>
          </a:p>
          <a:p>
            <a:pPr lvl="1"/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363876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eldi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0" dirty="0" smtClean="0">
            <a:solidFill>
              <a:schemeClr val="tx1">
                <a:lumMod val="50000"/>
                <a:lumOff val="50000"/>
              </a:schemeClr>
            </a:solidFill>
            <a:latin typeface="Futura Std Condensed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Vervolgdia">
  <a:themeElements>
    <a:clrScheme name="Aangepast 1">
      <a:dk1>
        <a:srgbClr val="262626"/>
      </a:dk1>
      <a:lt1>
        <a:srgbClr val="FFFFFF"/>
      </a:lt1>
      <a:dk2>
        <a:srgbClr val="C99C00"/>
      </a:dk2>
      <a:lt2>
        <a:srgbClr val="3D3A33"/>
      </a:lt2>
      <a:accent1>
        <a:srgbClr val="7C6417"/>
      </a:accent1>
      <a:accent2>
        <a:srgbClr val="6D695F"/>
      </a:accent2>
      <a:accent3>
        <a:srgbClr val="771469"/>
      </a:accent3>
      <a:accent4>
        <a:srgbClr val="307A96"/>
      </a:accent4>
      <a:accent5>
        <a:srgbClr val="86D0F4"/>
      </a:accent5>
      <a:accent6>
        <a:srgbClr val="144384"/>
      </a:accent6>
      <a:hlink>
        <a:srgbClr val="262626"/>
      </a:hlink>
      <a:folHlink>
        <a:srgbClr val="C99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2900" indent="-342900">
          <a:buFont typeface="Webdings" panose="05030102010509060703" pitchFamily="18" charset="2"/>
          <a:buChar char=""/>
          <a:defRPr sz="1800" b="0" dirty="0" smtClean="0">
            <a:solidFill>
              <a:srgbClr val="777777"/>
            </a:solidFill>
            <a:latin typeface="Futura Std Medium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2059</TotalTime>
  <Words>600</Words>
  <Application>Microsoft Office PowerPoint</Application>
  <PresentationFormat>Diavoorstelling (16:9)</PresentationFormat>
  <Paragraphs>134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16</vt:i4>
      </vt:variant>
    </vt:vector>
  </HeadingPairs>
  <TitlesOfParts>
    <vt:vector size="23" baseType="lpstr">
      <vt:lpstr>Futura Std Medium</vt:lpstr>
      <vt:lpstr>Futura Std Condensed</vt:lpstr>
      <vt:lpstr>Calibri</vt:lpstr>
      <vt:lpstr>Wingdings</vt:lpstr>
      <vt:lpstr>Arial</vt:lpstr>
      <vt:lpstr>Titeldia</vt:lpstr>
      <vt:lpstr>Vervolgdia</vt:lpstr>
      <vt:lpstr>OOST-WEST VERBINDING BOEKEL</vt:lpstr>
      <vt:lpstr>Aanleiding</vt:lpstr>
      <vt:lpstr>Vier tracés</vt:lpstr>
      <vt:lpstr>Conclusies verkenning vier tracés</vt:lpstr>
      <vt:lpstr>Omgevingsdialoog</vt:lpstr>
      <vt:lpstr>Omgevingsdialoog</vt:lpstr>
      <vt:lpstr>Referentie 2030 t.o.v. huidig, incl. Burgt fase 2</vt:lpstr>
      <vt:lpstr>Tracé A1 t.o.v. Referentie 2030</vt:lpstr>
      <vt:lpstr>Tracé A1 t.o.v. Referentie 2030</vt:lpstr>
      <vt:lpstr>Inrichtingsmogelijkheden tracé A1</vt:lpstr>
      <vt:lpstr>Inrichtingsmogelijkheden tracé A1</vt:lpstr>
      <vt:lpstr>Inrichtingsmogelijkheden tracé A1</vt:lpstr>
      <vt:lpstr>Inrichtingsmogelijkheden tracé A1</vt:lpstr>
      <vt:lpstr>Bevindingen nadere analyse tracé A1</vt:lpstr>
      <vt:lpstr>Hoe nu verder?</vt:lpstr>
      <vt:lpstr>OOST-WEST VERBINDING BOEKEL</vt:lpstr>
    </vt:vector>
  </TitlesOfParts>
  <Company>Kragten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Jerom Schulte</dc:creator>
  <cp:lastModifiedBy>Hannah Dijkhuis</cp:lastModifiedBy>
  <cp:revision>146</cp:revision>
  <cp:lastPrinted>2024-08-28T13:37:25Z</cp:lastPrinted>
  <dcterms:created xsi:type="dcterms:W3CDTF">2015-12-01T09:50:50Z</dcterms:created>
  <dcterms:modified xsi:type="dcterms:W3CDTF">2024-09-12T09:36:44Z</dcterms:modified>
</cp:coreProperties>
</file>