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  <p:sldMasterId id="2147483673" r:id="rId2"/>
  </p:sldMasterIdLst>
  <p:notesMasterIdLst>
    <p:notesMasterId r:id="rId20"/>
  </p:notesMasterIdLst>
  <p:sldIdLst>
    <p:sldId id="256" r:id="rId3"/>
    <p:sldId id="307" r:id="rId4"/>
    <p:sldId id="306" r:id="rId5"/>
    <p:sldId id="289" r:id="rId6"/>
    <p:sldId id="290" r:id="rId7"/>
    <p:sldId id="304" r:id="rId8"/>
    <p:sldId id="298" r:id="rId9"/>
    <p:sldId id="261" r:id="rId10"/>
    <p:sldId id="293" r:id="rId11"/>
    <p:sldId id="284" r:id="rId12"/>
    <p:sldId id="302" r:id="rId13"/>
    <p:sldId id="259" r:id="rId14"/>
    <p:sldId id="303" r:id="rId15"/>
    <p:sldId id="296" r:id="rId16"/>
    <p:sldId id="262" r:id="rId17"/>
    <p:sldId id="258" r:id="rId18"/>
    <p:sldId id="266" r:id="rId19"/>
  </p:sldIdLst>
  <p:sldSz cx="9144000" cy="6858000" type="screen4x3"/>
  <p:notesSz cx="9926638" cy="143557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0326"/>
    <a:srgbClr val="B50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71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>
              <a:defRPr sz="1700"/>
            </a:lvl1pPr>
          </a:lstStyle>
          <a:p>
            <a:endParaRPr lang="en-US" altLang="nl-NL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5096" y="0"/>
            <a:ext cx="4301543" cy="71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algn="r">
              <a:defRPr sz="1700"/>
            </a:lvl1pPr>
          </a:lstStyle>
          <a:p>
            <a:endParaRPr lang="en-US" altLang="nl-NL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73188" y="1076325"/>
            <a:ext cx="7180262" cy="538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552" y="6818988"/>
            <a:ext cx="7279535" cy="6460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text styles</a:t>
            </a:r>
          </a:p>
          <a:p>
            <a:pPr lvl="1"/>
            <a:r>
              <a:rPr lang="en-US" altLang="nl-NL"/>
              <a:t>Second level</a:t>
            </a:r>
          </a:p>
          <a:p>
            <a:pPr lvl="2"/>
            <a:r>
              <a:rPr lang="en-US" altLang="nl-NL"/>
              <a:t>Third level</a:t>
            </a:r>
          </a:p>
          <a:p>
            <a:pPr lvl="3"/>
            <a:r>
              <a:rPr lang="en-US" altLang="nl-NL"/>
              <a:t>Fourth level</a:t>
            </a:r>
          </a:p>
          <a:p>
            <a:pPr lvl="4"/>
            <a:r>
              <a:rPr lang="en-US" altLang="nl-NL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13637975"/>
            <a:ext cx="4301543" cy="71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>
              <a:defRPr sz="1700"/>
            </a:lvl1pPr>
          </a:lstStyle>
          <a:p>
            <a:endParaRPr lang="en-US" altLang="nl-NL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5096" y="13637975"/>
            <a:ext cx="4301543" cy="71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algn="r">
              <a:defRPr sz="1700"/>
            </a:lvl1pPr>
          </a:lstStyle>
          <a:p>
            <a:fld id="{62B48EF2-FF42-46D1-B07C-E8D9BC033962}" type="slidenum">
              <a:rPr lang="en-US" altLang="nl-NL"/>
              <a:pPr/>
              <a:t>‹nr.›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AF62C8-11B4-4E40-A62D-652C89A8CBFF}" type="slidenum">
              <a:rPr lang="en-US" altLang="nl-NL"/>
              <a:pPr/>
              <a:t>1</a:t>
            </a:fld>
            <a:endParaRPr lang="en-US" altLang="nl-NL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Verbindende</a:t>
            </a:r>
            <a:r>
              <a:rPr lang="nl-NL" baseline="0" dirty="0"/>
              <a:t> vaardigheden  bollen toevoegen.</a:t>
            </a:r>
          </a:p>
          <a:p>
            <a:r>
              <a:rPr lang="nl-NL" baseline="0" dirty="0"/>
              <a:t>Passen bij </a:t>
            </a:r>
            <a:r>
              <a:rPr lang="nl-NL" baseline="0" dirty="0" err="1"/>
              <a:t>venrayse</a:t>
            </a:r>
            <a:r>
              <a:rPr lang="nl-NL" baseline="0" dirty="0"/>
              <a:t> school </a:t>
            </a:r>
            <a:r>
              <a:rPr lang="nl-NL" baseline="0"/>
              <a:t>en hybride werken en organ</a:t>
            </a:r>
            <a:endParaRPr lang="nl-NL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7EBA87-39DE-45A4-8362-463FDAAFFE3D}" type="slidenum">
              <a:rPr kumimoji="0" lang="en-US" alt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5323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4" name="Rectangle 68"/>
          <p:cNvSpPr>
            <a:spLocks noGrp="1" noChangeArrowheads="1"/>
          </p:cNvSpPr>
          <p:nvPr>
            <p:ph type="ctrTitle"/>
          </p:nvPr>
        </p:nvSpPr>
        <p:spPr>
          <a:xfrm>
            <a:off x="3733800" y="1828800"/>
            <a:ext cx="5181600" cy="457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altLang="ja-JP" noProof="0"/>
              <a:t>Klik om de stijl te bewerken</a:t>
            </a:r>
            <a:endParaRPr lang="en-US" altLang="ja-JP" noProof="0"/>
          </a:p>
        </p:txBody>
      </p:sp>
      <p:sp>
        <p:nvSpPr>
          <p:cNvPr id="4165" name="Rectangle 69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3124200"/>
            <a:ext cx="5181600" cy="2514600"/>
          </a:xfrm>
        </p:spPr>
        <p:txBody>
          <a:bodyPr/>
          <a:lstStyle>
            <a:lvl1pPr marL="0" indent="101600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ja-JP" noProof="0"/>
              <a:t>Klik om de ondertitelstijl van het model te bewerken</a:t>
            </a:r>
            <a:endParaRPr lang="en-US" altLang="ja-JP" noProof="0"/>
          </a:p>
        </p:txBody>
      </p:sp>
      <p:sp>
        <p:nvSpPr>
          <p:cNvPr id="4174" name="Rectangle 7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243888" y="6245225"/>
            <a:ext cx="442912" cy="279400"/>
          </a:xfrm>
        </p:spPr>
        <p:txBody>
          <a:bodyPr/>
          <a:lstStyle>
            <a:lvl1pPr>
              <a:defRPr/>
            </a:lvl1pPr>
          </a:lstStyle>
          <a:p>
            <a:fld id="{ABB1A0B8-478F-4D61-B621-565948A3D0D9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15036686-675E-288E-7A99-E2BC3CBC9ACF}"/>
              </a:ext>
            </a:extLst>
          </p:cNvPr>
          <p:cNvSpPr/>
          <p:nvPr userDrawn="1"/>
        </p:nvSpPr>
        <p:spPr bwMode="auto">
          <a:xfrm>
            <a:off x="5580112" y="0"/>
            <a:ext cx="3384376" cy="1219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0CAED1C8-2091-F2F9-63E2-7F19382A19AD}"/>
              </a:ext>
            </a:extLst>
          </p:cNvPr>
          <p:cNvSpPr/>
          <p:nvPr userDrawn="1"/>
        </p:nvSpPr>
        <p:spPr bwMode="auto">
          <a:xfrm>
            <a:off x="107504" y="6597352"/>
            <a:ext cx="2016224" cy="260648"/>
          </a:xfrm>
          <a:prstGeom prst="rect">
            <a:avLst/>
          </a:prstGeom>
          <a:solidFill>
            <a:srgbClr val="B5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02421A-39B6-4329-BF7A-468BF5B910C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8468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010400" y="1447800"/>
            <a:ext cx="1905000" cy="41910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295400" y="1447800"/>
            <a:ext cx="5562600" cy="41910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9EA2BD-6D82-4117-B11D-852E10FF24D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64538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580D-2CB6-4046-9A79-B0B8D7265857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DBDC-69D7-4689-8E45-8B8B9E97BF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982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580D-2CB6-4046-9A79-B0B8D7265857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DBDC-69D7-4689-8E45-8B8B9E97BF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176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580D-2CB6-4046-9A79-B0B8D7265857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DBDC-69D7-4689-8E45-8B8B9E97BF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6513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580D-2CB6-4046-9A79-B0B8D7265857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DBDC-69D7-4689-8E45-8B8B9E97BF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5168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580D-2CB6-4046-9A79-B0B8D7265857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DBDC-69D7-4689-8E45-8B8B9E97BF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0379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580D-2CB6-4046-9A79-B0B8D7265857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DBDC-69D7-4689-8E45-8B8B9E97BF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4107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580D-2CB6-4046-9A79-B0B8D7265857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DBDC-69D7-4689-8E45-8B8B9E97BF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78221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580D-2CB6-4046-9A79-B0B8D7265857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DBDC-69D7-4689-8E45-8B8B9E97BF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150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225839-6DA0-4768-8A38-365A2609F93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638104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580D-2CB6-4046-9A79-B0B8D7265857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DBDC-69D7-4689-8E45-8B8B9E97BF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06668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580D-2CB6-4046-9A79-B0B8D7265857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DBDC-69D7-4689-8E45-8B8B9E97BF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463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580D-2CB6-4046-9A79-B0B8D7265857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DBDC-69D7-4689-8E45-8B8B9E97BF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554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532A0B-AE74-4FFA-B885-F7CA0F0E80A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1971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5400" y="2286000"/>
            <a:ext cx="3733800" cy="33528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181600" y="2286000"/>
            <a:ext cx="3733800" cy="33528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C8E90A-7A6A-4BEA-8857-9C7A6D8B5A2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2253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B52B28-5EA5-45DF-8060-3155F1366A0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4772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46FDC5-72AE-45EA-9BA8-1C6178A5613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0658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61F313C-22B1-4DAE-9C71-85E5F36FC10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9163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346E01-B302-424E-A02D-6EDEEDAC329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4045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E64CC1-A2CE-48E5-9CDF-0357B816361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8277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7" name="Rectangle 75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447800"/>
            <a:ext cx="7620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  <a:endParaRPr lang="en-US" altLang="nl-NL"/>
          </a:p>
        </p:txBody>
      </p:sp>
      <p:sp>
        <p:nvSpPr>
          <p:cNvPr id="3148" name="Rectangle 7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2286000"/>
            <a:ext cx="76200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Tekststijl van het model bewerken</a:t>
            </a:r>
          </a:p>
          <a:p>
            <a:pPr lvl="1"/>
            <a:r>
              <a:rPr lang="nl-NL" altLang="nl-NL" dirty="0"/>
              <a:t>Tweede niveau</a:t>
            </a:r>
          </a:p>
          <a:p>
            <a:pPr lvl="2"/>
            <a:r>
              <a:rPr lang="nl-NL" altLang="nl-NL" dirty="0"/>
              <a:t>Derde niveau</a:t>
            </a:r>
          </a:p>
          <a:p>
            <a:pPr lvl="3"/>
            <a:r>
              <a:rPr lang="nl-NL" altLang="nl-NL" dirty="0"/>
              <a:t>Vierde niveau</a:t>
            </a:r>
          </a:p>
          <a:p>
            <a:pPr lvl="4"/>
            <a:r>
              <a:rPr lang="nl-NL" altLang="nl-NL" dirty="0"/>
              <a:t>Vijfde niveau</a:t>
            </a:r>
            <a:endParaRPr lang="en-US" altLang="nl-NL" dirty="0"/>
          </a:p>
        </p:txBody>
      </p:sp>
      <p:sp>
        <p:nvSpPr>
          <p:cNvPr id="3151" name="Rectangle 7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2450" y="6245225"/>
            <a:ext cx="51435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fld id="{3781BB2A-58AE-413D-9184-E363ECD9B2E2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CC152E49-A866-24D7-593C-6F8FE39A0D25}"/>
              </a:ext>
            </a:extLst>
          </p:cNvPr>
          <p:cNvSpPr/>
          <p:nvPr userDrawn="1"/>
        </p:nvSpPr>
        <p:spPr bwMode="auto">
          <a:xfrm>
            <a:off x="107504" y="6597352"/>
            <a:ext cx="2016224" cy="260648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A288CA0B-9389-40EC-2182-251C91E3B32A}"/>
              </a:ext>
            </a:extLst>
          </p:cNvPr>
          <p:cNvSpPr/>
          <p:nvPr userDrawn="1"/>
        </p:nvSpPr>
        <p:spPr bwMode="auto">
          <a:xfrm>
            <a:off x="5580112" y="0"/>
            <a:ext cx="3384376" cy="1219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Verdana" panose="020B0604030504040204" pitchFamily="34" charset="0"/>
          <a:ea typeface="Osaka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Verdana" panose="020B0604030504040204" pitchFamily="34" charset="0"/>
          <a:ea typeface="Osaka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Verdana" panose="020B0604030504040204" pitchFamily="34" charset="0"/>
          <a:ea typeface="Osaka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Verdana" panose="020B0604030504040204" pitchFamily="34" charset="0"/>
          <a:ea typeface="Osaka" pitchFamily="4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Verdana" panose="020B0604030504040204" pitchFamily="34" charset="0"/>
          <a:ea typeface="Osaka" pitchFamily="4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Verdana" panose="020B0604030504040204" pitchFamily="34" charset="0"/>
          <a:ea typeface="Osaka" pitchFamily="4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Verdana" panose="020B0604030504040204" pitchFamily="34" charset="0"/>
          <a:ea typeface="Osaka" pitchFamily="4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Verdana" panose="020B0604030504040204" pitchFamily="34" charset="0"/>
          <a:ea typeface="Osaka" pitchFamily="48" charset="-128"/>
        </a:defRPr>
      </a:lvl9pPr>
    </p:titleStyle>
    <p:bodyStyle>
      <a:lvl1pPr marL="454025" indent="-3524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100000"/>
        <a:tabLst>
          <a:tab pos="266700" algn="l"/>
        </a:tabLst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9163" indent="-3508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Times" panose="02020603050405020304" pitchFamily="18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3175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844675" indent="-3016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347913" indent="-2952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B580D-2CB6-4046-9A79-B0B8D7265857}" type="datetimeFigureOut">
              <a:rPr lang="nl-NL" smtClean="0"/>
              <a:t>11-4-2023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5DBDC-69D7-4689-8E45-8B8B9E97BF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27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nray.nl/heropening-vliegbasis-de-peel" TargetMode="External"/><Relationship Id="rId2" Type="http://schemas.openxmlformats.org/officeDocument/2006/relationships/hyperlink" Target="https://gemeente-venray.email-provider.nl/memberforms/subscribe/standalone/form/?a=oaa4rqgwha&amp;l=uhljjjskfj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vm.nl/de-covms/de-peel" TargetMode="External"/><Relationship Id="rId4" Type="http://schemas.openxmlformats.org/officeDocument/2006/relationships/hyperlink" Target="mailto:informatiedepeel@mindef.n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30960" y="1052736"/>
            <a:ext cx="4991472" cy="808112"/>
          </a:xfrm>
        </p:spPr>
        <p:txBody>
          <a:bodyPr/>
          <a:lstStyle/>
          <a:p>
            <a:pPr algn="ctr"/>
            <a:r>
              <a:rPr lang="nl-NL" altLang="nl-NL" sz="3600" dirty="0"/>
              <a:t>Ontwikkelingen vliegbasis De Peel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35896" y="2636912"/>
            <a:ext cx="5181600" cy="2514600"/>
          </a:xfrm>
        </p:spPr>
        <p:txBody>
          <a:bodyPr/>
          <a:lstStyle/>
          <a:p>
            <a:r>
              <a:rPr lang="nl-NL" altLang="nl-NL" sz="3600" dirty="0"/>
              <a:t>Gemeente Boekel</a:t>
            </a:r>
          </a:p>
          <a:p>
            <a:r>
              <a:rPr lang="nl-NL" altLang="nl-NL" sz="3600" dirty="0"/>
              <a:t>Welkom!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862100"/>
            <a:ext cx="7692008" cy="622684"/>
          </a:xfrm>
        </p:spPr>
        <p:txBody>
          <a:bodyPr/>
          <a:lstStyle/>
          <a:p>
            <a:pPr algn="ctr"/>
            <a:r>
              <a:rPr lang="nl-NL" sz="3600" dirty="0"/>
              <a:t>Stikstof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25839-6DA0-4768-8A38-365A2609F93F}" type="slidenum">
              <a:rPr lang="nl-NL" altLang="nl-NL" smtClean="0"/>
              <a:pPr/>
              <a:t>10</a:t>
            </a:fld>
            <a:endParaRPr lang="nl-NL" alt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9278" y="1942877"/>
            <a:ext cx="8928992" cy="444204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Onderzoek Defensie naar haalbaarheid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April rapport gereed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Aansluitend advies aan staatssecretaris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Datum besluit nog onduidelijk</a:t>
            </a:r>
            <a:br>
              <a:rPr lang="nl-NL" dirty="0"/>
            </a:b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Stikstof overleg Defensie, provincies en regio</a:t>
            </a:r>
          </a:p>
          <a:p>
            <a:pPr marL="101600" indent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7420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862100"/>
            <a:ext cx="7692008" cy="622684"/>
          </a:xfrm>
        </p:spPr>
        <p:txBody>
          <a:bodyPr/>
          <a:lstStyle/>
          <a:p>
            <a:pPr algn="ctr"/>
            <a:r>
              <a:rPr lang="nl-NL" sz="3600" dirty="0"/>
              <a:t>Geluid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225839-6DA0-4768-8A38-365A2609F93F}" type="slidenum">
              <a:rPr kumimoji="0" lang="nl-NL" altLang="nl-NL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Osak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nl-NL" altLang="nl-NL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Osaka"/>
              <a:cs typeface="+mn-cs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1913463"/>
            <a:ext cx="8928992" cy="444204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Belevingsvlucht, de eerste kennismaking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Gemengde reacties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Omzetting KE-LDEN, werkgroep provincies en gemeente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Ervaringen van Leeuwarden worden geanalyseerd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Relatie met gezondheid</a:t>
            </a:r>
          </a:p>
          <a:p>
            <a:pPr marL="101600" indent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4527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25839-6DA0-4768-8A38-365A2609F93F}" type="slidenum">
              <a:rPr lang="nl-NL" altLang="nl-NL" smtClean="0"/>
              <a:pPr/>
              <a:t>12</a:t>
            </a:fld>
            <a:endParaRPr lang="nl-NL" altLang="nl-NL"/>
          </a:p>
        </p:txBody>
      </p:sp>
      <p:pic>
        <p:nvPicPr>
          <p:cNvPr id="5" name="Tijdelijke aanduiding voor inhoud 7" descr="VLIEGBASIS-DE-PEE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510" y="1124744"/>
            <a:ext cx="7594290" cy="4271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583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862100"/>
            <a:ext cx="7692008" cy="622684"/>
          </a:xfrm>
        </p:spPr>
        <p:txBody>
          <a:bodyPr/>
          <a:lstStyle/>
          <a:p>
            <a:pPr algn="ctr"/>
            <a:r>
              <a:rPr lang="nl-NL" sz="3600" dirty="0"/>
              <a:t>Gezondheid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225839-6DA0-4768-8A38-365A2609F93F}" type="slidenum">
              <a:rPr kumimoji="0" lang="nl-NL" altLang="nl-NL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Osak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nl-NL" altLang="nl-NL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Osaka"/>
              <a:cs typeface="+mn-cs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9278" y="1942877"/>
            <a:ext cx="8928992" cy="4442048"/>
          </a:xfrm>
        </p:spPr>
        <p:txBody>
          <a:bodyPr/>
          <a:lstStyle/>
          <a:p>
            <a:pPr marL="101600" indent="0"/>
            <a:r>
              <a:rPr lang="nl-NL" b="1" dirty="0"/>
              <a:t>      Samenwerking </a:t>
            </a:r>
            <a:r>
              <a:rPr lang="nl-NL" b="1" dirty="0" err="1"/>
              <a:t>GGD’n</a:t>
            </a:r>
            <a:r>
              <a:rPr lang="nl-NL" b="1" dirty="0"/>
              <a:t> en RIVM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F35 in Nederland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Toewerken naar advies voor structurele gezondheidsmonitoring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Hier nog geen onderzoek mogelijk</a:t>
            </a:r>
          </a:p>
          <a:p>
            <a:pPr marL="568325" lvl="1" indent="0">
              <a:buNone/>
            </a:pPr>
            <a:endParaRPr lang="nl-NL" dirty="0"/>
          </a:p>
          <a:p>
            <a:pPr marL="101600" indent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1828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23788" y="858603"/>
            <a:ext cx="7620000" cy="838200"/>
          </a:xfrm>
        </p:spPr>
        <p:txBody>
          <a:bodyPr/>
          <a:lstStyle/>
          <a:p>
            <a:r>
              <a:rPr lang="nl-NL" sz="3600" dirty="0"/>
              <a:t>Aandacht voor inwoners en belangenverenigingen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1600" indent="0"/>
            <a:r>
              <a:rPr lang="nl-NL" dirty="0"/>
              <a:t>Kern is informatiedeling op basis van geobjectiveerde informatie maar ook kennis en reacties uit de gemeenschap ophalen.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Actief contact met dorpen en wijken die actief betrokken zijn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Uitrollen brede communicatie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Ruimte voor tegen- en voorstanders, de dialoog mag worden gevoerd.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25839-6DA0-4768-8A38-365A2609F93F}" type="slidenum">
              <a:rPr lang="nl-NL" altLang="nl-NL" smtClean="0"/>
              <a:pPr/>
              <a:t>14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81082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5400" y="1447800"/>
            <a:ext cx="7620000" cy="621680"/>
          </a:xfrm>
        </p:spPr>
        <p:txBody>
          <a:bodyPr/>
          <a:lstStyle/>
          <a:p>
            <a:pPr algn="ctr"/>
            <a:r>
              <a:rPr lang="nl-NL" sz="3600" dirty="0"/>
              <a:t>Samenwerking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86128" y="2069480"/>
            <a:ext cx="7620000" cy="39592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Lokaal</a:t>
            </a:r>
          </a:p>
          <a:p>
            <a:pPr marL="568325" lvl="1" indent="0">
              <a:buNone/>
            </a:pPr>
            <a:r>
              <a:rPr lang="nl-NL" dirty="0"/>
              <a:t>	- dorps- en wijkraden </a:t>
            </a:r>
          </a:p>
          <a:p>
            <a:pPr marL="568325" lvl="1" indent="0">
              <a:buNone/>
            </a:pPr>
            <a:r>
              <a:rPr lang="nl-NL" dirty="0"/>
              <a:t>	- werkgroepen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Regionaal: buurgemeenten (Limburg, Noord-Brabant)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Provinciaal: Limburg en Noord-Brabant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GGD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COVM, bestuurlijk en burgervertegenwoordiger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Overige stakeholders (belangengroepen, milieudefensie, experts)</a:t>
            </a:r>
          </a:p>
          <a:p>
            <a:pPr marL="101600" indent="0"/>
            <a:endParaRPr lang="nl-NL" dirty="0"/>
          </a:p>
          <a:p>
            <a:pPr marL="101600" indent="0"/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25839-6DA0-4768-8A38-365A2609F93F}" type="slidenum">
              <a:rPr lang="nl-NL" altLang="nl-NL" smtClean="0"/>
              <a:pPr/>
              <a:t>15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36720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5400" y="1447800"/>
            <a:ext cx="7620000" cy="613048"/>
          </a:xfrm>
        </p:spPr>
        <p:txBody>
          <a:bodyPr/>
          <a:lstStyle/>
          <a:p>
            <a:pPr algn="ctr"/>
            <a:r>
              <a:rPr lang="nl-NL" sz="3600" dirty="0"/>
              <a:t>Communicatie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Vanuit gemeente (namens de regio)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>
                <a:hlinkClick r:id="rId2"/>
              </a:rPr>
              <a:t>Abonneren op nieuwsbrief</a:t>
            </a:r>
            <a:r>
              <a:rPr lang="nl-NL" dirty="0"/>
              <a:t>, 1</a:t>
            </a:r>
            <a:r>
              <a:rPr lang="nl-NL" baseline="30000" dirty="0"/>
              <a:t>e</a:t>
            </a:r>
            <a:r>
              <a:rPr lang="nl-NL" dirty="0"/>
              <a:t> editie verschenen in juli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Informatie op onze </a:t>
            </a:r>
            <a:r>
              <a:rPr lang="nl-NL" dirty="0">
                <a:hlinkClick r:id="rId3"/>
              </a:rPr>
              <a:t>website</a:t>
            </a:r>
            <a:r>
              <a:rPr lang="nl-NL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 marL="101600" indent="0"/>
            <a:r>
              <a:rPr lang="nl-NL" b="1" dirty="0"/>
              <a:t>Vanuit Defensie 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Neem een abonnement op de burenmailing. Stuur een mail naar: </a:t>
            </a:r>
            <a:r>
              <a:rPr lang="nl-NL" dirty="0">
                <a:hlinkClick r:id="rId4"/>
              </a:rPr>
              <a:t>informatiedepeel@mindef.nl</a:t>
            </a:r>
            <a:r>
              <a:rPr lang="nl-NL" dirty="0"/>
              <a:t> 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Publicaties op COVM de Peel </a:t>
            </a:r>
            <a:br>
              <a:rPr lang="nl-NL" dirty="0"/>
            </a:br>
            <a:r>
              <a:rPr lang="nl-NL" dirty="0">
                <a:hlinkClick r:id="rId5"/>
              </a:rPr>
              <a:t>www.</a:t>
            </a:r>
            <a:r>
              <a:rPr lang="nl-NL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covm.nl/de-covms/de-peel</a:t>
            </a:r>
            <a:r>
              <a:rPr lang="nl-NL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nl-NL" dirty="0"/>
          </a:p>
          <a:p>
            <a:pPr marL="101600" indent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25839-6DA0-4768-8A38-365A2609F93F}" type="slidenum">
              <a:rPr lang="nl-NL" altLang="nl-NL" smtClean="0"/>
              <a:pPr/>
              <a:t>16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05034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5400" y="1447800"/>
            <a:ext cx="7620000" cy="901080"/>
          </a:xfrm>
        </p:spPr>
        <p:txBody>
          <a:bodyPr/>
          <a:lstStyle/>
          <a:p>
            <a:r>
              <a:rPr lang="nl-NL" sz="4400" dirty="0"/>
              <a:t>		Vragen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8325" lvl="1" indent="0">
              <a:buNone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25839-6DA0-4768-8A38-365A2609F93F}" type="slidenum">
              <a:rPr lang="nl-NL" altLang="nl-NL" smtClean="0"/>
              <a:pPr/>
              <a:t>17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6456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2053727"/>
            <a:ext cx="7620000" cy="541040"/>
          </a:xfrm>
        </p:spPr>
        <p:txBody>
          <a:bodyPr/>
          <a:lstStyle/>
          <a:p>
            <a:r>
              <a:rPr lang="nl-NL" sz="3600" dirty="0"/>
              <a:t>Vandaag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6265" y="3171825"/>
            <a:ext cx="7620000" cy="3352800"/>
          </a:xfrm>
        </p:spPr>
        <p:txBody>
          <a:bodyPr/>
          <a:lstStyle/>
          <a:p>
            <a:pPr marL="454025" marR="0" lvl="0" indent="-352425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1" lang="nl-NL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Osaka"/>
                <a:cs typeface="+mn-cs"/>
              </a:rPr>
              <a:t>Algemene presentatie stand van zaken</a:t>
            </a:r>
          </a:p>
          <a:p>
            <a:pPr marL="454025" marR="0" lvl="0" indent="-352425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1" lang="nl-NL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Osaka"/>
                <a:cs typeface="+mn-cs"/>
              </a:rPr>
              <a:t>Presentatie belevingsvlucht</a:t>
            </a:r>
          </a:p>
          <a:p>
            <a:pPr marL="454025" marR="0" lvl="0" indent="-352425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1" lang="nl-NL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Osaka"/>
                <a:cs typeface="+mn-cs"/>
              </a:rPr>
              <a:t>Vragen en gesprek</a:t>
            </a:r>
          </a:p>
          <a:p>
            <a:pPr marL="101600" indent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225839-6DA0-4768-8A38-365A2609F93F}" type="slidenum">
              <a:rPr kumimoji="0" lang="nl-NL" altLang="nl-NL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Osak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altLang="nl-NL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Osak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A26A10A-C09A-5834-4C76-23C32EFFF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191966"/>
            <a:ext cx="3999323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270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5400" y="1447800"/>
            <a:ext cx="7620000" cy="541040"/>
          </a:xfrm>
        </p:spPr>
        <p:txBody>
          <a:bodyPr/>
          <a:lstStyle/>
          <a:p>
            <a:pPr algn="ctr"/>
            <a:r>
              <a:rPr lang="nl-NL" sz="3600" dirty="0"/>
              <a:t>Plannen Defensie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marR="0" lvl="0" indent="-352425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1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Osaka"/>
                <a:cs typeface="+mn-cs"/>
              </a:rPr>
              <a:t>12 jachtvliegtuigen (F35)</a:t>
            </a:r>
          </a:p>
          <a:p>
            <a:pPr marL="454025" marR="0" lvl="0" indent="-352425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1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Osaka"/>
                <a:cs typeface="+mn-cs"/>
              </a:rPr>
              <a:t>Opstijgen en landen op De Peel </a:t>
            </a:r>
          </a:p>
          <a:p>
            <a:pPr marL="454025" marR="0" lvl="0" indent="-352425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1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Osaka"/>
                <a:cs typeface="+mn-cs"/>
              </a:rPr>
              <a:t>Oefenen boven de Noordzee</a:t>
            </a:r>
          </a:p>
          <a:p>
            <a:pPr marL="454025" marR="0" lvl="0" indent="-352425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1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Osaka"/>
                <a:cs typeface="+mn-cs"/>
              </a:rPr>
              <a:t>3 x 6 weken per jaar (max 24 weken)</a:t>
            </a:r>
          </a:p>
          <a:p>
            <a:pPr marL="454025" marR="0" lvl="0" indent="-352425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1" lang="nl-N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Osaka"/>
                <a:cs typeface="+mn-cs"/>
              </a:rPr>
              <a:t>1.800 starts en 1.800 landingen = 3.600 vliegbewegingen per jaar </a:t>
            </a:r>
          </a:p>
          <a:p>
            <a:pPr marL="101600" indent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225839-6DA0-4768-8A38-365A2609F93F}" type="slidenum">
              <a:rPr kumimoji="0" lang="nl-NL" altLang="nl-NL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Osak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altLang="nl-NL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Osak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105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5400" y="1447800"/>
            <a:ext cx="7620000" cy="541040"/>
          </a:xfrm>
        </p:spPr>
        <p:txBody>
          <a:bodyPr/>
          <a:lstStyle/>
          <a:p>
            <a:pPr algn="ctr"/>
            <a:r>
              <a:rPr lang="nl-NL" sz="3600" dirty="0"/>
              <a:t>Proces Defensie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1600" indent="0"/>
            <a:r>
              <a:rPr lang="nl-NL" b="1" dirty="0"/>
              <a:t>Welke stappen zijn gezet? </a:t>
            </a:r>
            <a:endParaRPr lang="nl-NL" dirty="0"/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Concept notitie Reikwijdte en Detailniveau (kader voor de MER studie) (2019)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Indienen zienswijzen tot augustus (2019) 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Reactienota op zienswijzen door Defensie (2021)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Start stikstofonderzoek door Defensie (oktober 2022)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Belevingsvlucht(18-10-2022)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Belevingsonderzoek afgerond en gepubliceerd</a:t>
            </a:r>
          </a:p>
          <a:p>
            <a:pPr marL="101600" indent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25839-6DA0-4768-8A38-365A2609F93F}" type="slidenum">
              <a:rPr lang="nl-NL" altLang="nl-NL" smtClean="0"/>
              <a:pPr/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6095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10823" y="980728"/>
            <a:ext cx="7620000" cy="576064"/>
          </a:xfrm>
        </p:spPr>
        <p:txBody>
          <a:bodyPr/>
          <a:lstStyle/>
          <a:p>
            <a:pPr algn="ctr"/>
            <a:r>
              <a:rPr lang="nl-NL" sz="3600" dirty="0"/>
              <a:t>Proces Defensie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10823" y="1700808"/>
            <a:ext cx="7610484" cy="4032448"/>
          </a:xfrm>
        </p:spPr>
        <p:txBody>
          <a:bodyPr/>
          <a:lstStyle/>
          <a:p>
            <a:pPr marL="101600" indent="0"/>
            <a:r>
              <a:rPr lang="nl-NL" b="1" dirty="0"/>
              <a:t>Vanaf nu: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Na afronding stikstofonderzoek advies aan Staatssecretaris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Besluit Staatssecretaris 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Bestuurlijk overleg met Staatssecretaris, toelichting en vervolgstappen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Vergunningaanvraag Wet Natuurbeheer </a:t>
            </a:r>
          </a:p>
          <a:p>
            <a:pPr marL="101600" indent="0"/>
            <a:endParaRPr lang="nl-NL" dirty="0"/>
          </a:p>
          <a:p>
            <a:pPr marL="3873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25839-6DA0-4768-8A38-365A2609F93F}" type="slidenum">
              <a:rPr lang="nl-NL" altLang="nl-NL" smtClean="0"/>
              <a:pPr/>
              <a:t>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11202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10823" y="980728"/>
            <a:ext cx="7620000" cy="648072"/>
          </a:xfrm>
        </p:spPr>
        <p:txBody>
          <a:bodyPr/>
          <a:lstStyle/>
          <a:p>
            <a:pPr algn="ctr"/>
            <a:r>
              <a:rPr lang="nl-NL" sz="3600" dirty="0"/>
              <a:t>Proces Defensie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10823" y="1700808"/>
            <a:ext cx="7610484" cy="4032448"/>
          </a:xfrm>
        </p:spPr>
        <p:txBody>
          <a:bodyPr/>
          <a:lstStyle/>
          <a:p>
            <a:pPr marL="101600" indent="0"/>
            <a:r>
              <a:rPr lang="nl-NL" b="1" dirty="0"/>
              <a:t>Vanaf nu: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Herijking alternatieven-onderzoek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 err="1"/>
              <a:t>M.e.r</a:t>
            </a:r>
            <a:r>
              <a:rPr lang="nl-NL" dirty="0"/>
              <a:t>.-procedure en KEA onderzoek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Ontwerp Luchthavenbesluit en MER ter inzage (streven 2024). Mogelijkheid tot indienen zienswijze.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Vaststellen Luchthavenbesluit (streven was 2024)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Mogelijkheid beroep bij Raad van State 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endParaRPr lang="nl-NL" dirty="0"/>
          </a:p>
          <a:p>
            <a:pPr marL="387350" indent="-285750">
              <a:buFont typeface="Wingdings" panose="05000000000000000000" pitchFamily="2" charset="2"/>
              <a:buChar char="Ø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225839-6DA0-4768-8A38-365A2609F93F}" type="slidenum">
              <a:rPr kumimoji="0" lang="nl-NL" altLang="nl-NL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Osak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l-NL" altLang="nl-NL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Osak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3794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781389-7E2B-C1BA-BDBA-5C1AA67C6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447800"/>
            <a:ext cx="7620000" cy="613048"/>
          </a:xfrm>
        </p:spPr>
        <p:txBody>
          <a:bodyPr/>
          <a:lstStyle/>
          <a:p>
            <a:pPr algn="ctr"/>
            <a:r>
              <a:rPr lang="nl-NL" sz="3600" dirty="0"/>
              <a:t>Regionale standpunt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F43C4A-0F02-F118-D9F4-65FAA4792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De regio is geen voorstander van de heropening van vliegbasis De Peel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De regio volgt de stappen die Defensie zet kritisch en proactief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De regio streeft naar een optimale informatievoorziening voor inwoners en ondernemers</a:t>
            </a:r>
          </a:p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dirty="0"/>
              <a:t>De regio zet in op optimale samenwerking binnen de regio en met beide provincies</a:t>
            </a:r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E6DEF19-4275-E515-99FE-1CA84C2BE8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25839-6DA0-4768-8A38-365A2609F93F}" type="slidenum">
              <a:rPr lang="nl-NL" altLang="nl-NL" smtClean="0"/>
              <a:pPr/>
              <a:t>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91577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5400" y="980728"/>
            <a:ext cx="7620000" cy="848072"/>
          </a:xfrm>
        </p:spPr>
        <p:txBody>
          <a:bodyPr/>
          <a:lstStyle/>
          <a:p>
            <a:pPr algn="ctr"/>
            <a:r>
              <a:rPr lang="nl-NL" sz="3200" dirty="0"/>
              <a:t>Aanpak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95400" y="1828800"/>
            <a:ext cx="7620000" cy="4120480"/>
          </a:xfrm>
        </p:spPr>
        <p:txBody>
          <a:bodyPr/>
          <a:lstStyle/>
          <a:p>
            <a:pPr marL="387350" indent="-285750">
              <a:buFont typeface="Wingdings" panose="05000000000000000000" pitchFamily="2" charset="2"/>
              <a:buChar char="Ø"/>
            </a:pPr>
            <a:r>
              <a:rPr lang="nl-NL" b="1" dirty="0"/>
              <a:t>Hoe?</a:t>
            </a:r>
          </a:p>
          <a:p>
            <a:pPr marL="387350" indent="-285750">
              <a:buFont typeface="Arial" panose="020B0604020202020204" pitchFamily="34" charset="0"/>
              <a:buChar char="•"/>
            </a:pPr>
            <a:r>
              <a:rPr lang="nl-NL" dirty="0"/>
              <a:t>Kritisch volgen en toetsen van de stappen die Defensie zet</a:t>
            </a:r>
          </a:p>
          <a:p>
            <a:pPr marL="387350" indent="-285750">
              <a:buFont typeface="Arial" panose="020B0604020202020204" pitchFamily="34" charset="0"/>
              <a:buChar char="•"/>
            </a:pPr>
            <a:r>
              <a:rPr lang="nl-NL" dirty="0"/>
              <a:t>Uiten van zorgen en stellen van vragen</a:t>
            </a:r>
          </a:p>
          <a:p>
            <a:pPr marL="387350" indent="-285750">
              <a:buFont typeface="Arial" panose="020B0604020202020204" pitchFamily="34" charset="0"/>
              <a:buChar char="•"/>
            </a:pPr>
            <a:r>
              <a:rPr lang="nl-NL" dirty="0"/>
              <a:t>Communicatie met omgeving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Intensieve samenwerking met regiogemeenten en provincies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Volgen van andere luchthavenbesluiten en ontwikkelingen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Externe expertise waar nodig</a:t>
            </a:r>
          </a:p>
          <a:p>
            <a:pPr marL="101600" indent="0"/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25839-6DA0-4768-8A38-365A2609F93F}" type="slidenum">
              <a:rPr lang="nl-NL" altLang="nl-NL" smtClean="0"/>
              <a:pPr/>
              <a:t>8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58073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al 4"/>
          <p:cNvSpPr/>
          <p:nvPr/>
        </p:nvSpPr>
        <p:spPr bwMode="auto">
          <a:xfrm>
            <a:off x="3584606" y="2799035"/>
            <a:ext cx="1356489" cy="1384176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nl-NL" sz="1200">
              <a:solidFill>
                <a:prstClr val="black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3803799" y="3317998"/>
            <a:ext cx="918102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b="1" dirty="0">
                <a:solidFill>
                  <a:prstClr val="black"/>
                </a:solidFill>
                <a:latin typeface="Calibri" panose="020F0502020204030204"/>
              </a:rPr>
              <a:t>Vliegbasis 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b="1" dirty="0">
                <a:solidFill>
                  <a:prstClr val="black"/>
                </a:solidFill>
                <a:latin typeface="Calibri" panose="020F0502020204030204"/>
              </a:rPr>
              <a:t>De Peel</a:t>
            </a:r>
          </a:p>
        </p:txBody>
      </p:sp>
      <p:sp>
        <p:nvSpPr>
          <p:cNvPr id="7" name="Ovaal 6"/>
          <p:cNvSpPr/>
          <p:nvPr/>
        </p:nvSpPr>
        <p:spPr bwMode="auto">
          <a:xfrm>
            <a:off x="6899363" y="3244111"/>
            <a:ext cx="1026114" cy="1026114"/>
          </a:xfrm>
          <a:prstGeom prst="ellipse">
            <a:avLst/>
          </a:prstGeom>
          <a:solidFill>
            <a:srgbClr val="00B050">
              <a:alpha val="4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nl-NL" sz="1200">
              <a:solidFill>
                <a:prstClr val="black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6973550" y="3481233"/>
            <a:ext cx="918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dirty="0">
                <a:solidFill>
                  <a:prstClr val="black"/>
                </a:solidFill>
                <a:latin typeface="Calibri" panose="020F0502020204030204"/>
              </a:rPr>
              <a:t>Milieu: stikstof en geluid</a:t>
            </a:r>
          </a:p>
        </p:txBody>
      </p:sp>
      <p:sp>
        <p:nvSpPr>
          <p:cNvPr id="9" name="Ovaal 8"/>
          <p:cNvSpPr/>
          <p:nvPr/>
        </p:nvSpPr>
        <p:spPr bwMode="auto">
          <a:xfrm>
            <a:off x="6904916" y="4044391"/>
            <a:ext cx="1026114" cy="1026114"/>
          </a:xfrm>
          <a:prstGeom prst="ellipse">
            <a:avLst/>
          </a:prstGeom>
          <a:solidFill>
            <a:srgbClr val="00B050">
              <a:alpha val="4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nl-NL" sz="1200">
              <a:solidFill>
                <a:prstClr val="black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6889647" y="4354074"/>
            <a:ext cx="1114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dirty="0">
                <a:solidFill>
                  <a:prstClr val="black"/>
                </a:solidFill>
                <a:latin typeface="Calibri" panose="020F0502020204030204"/>
              </a:rPr>
              <a:t>Economie: werkgelegen-heid</a:t>
            </a:r>
          </a:p>
        </p:txBody>
      </p:sp>
      <p:sp>
        <p:nvSpPr>
          <p:cNvPr id="11" name="Ovaal 10"/>
          <p:cNvSpPr/>
          <p:nvPr/>
        </p:nvSpPr>
        <p:spPr bwMode="auto">
          <a:xfrm>
            <a:off x="6894505" y="2412604"/>
            <a:ext cx="1026114" cy="1026114"/>
          </a:xfrm>
          <a:prstGeom prst="ellipse">
            <a:avLst/>
          </a:prstGeom>
          <a:solidFill>
            <a:srgbClr val="00B050">
              <a:alpha val="4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nl-NL" sz="1200">
              <a:solidFill>
                <a:prstClr val="black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6977085" y="2765328"/>
            <a:ext cx="988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dirty="0">
                <a:solidFill>
                  <a:prstClr val="black"/>
                </a:solidFill>
                <a:latin typeface="Calibri" panose="020F0502020204030204"/>
              </a:rPr>
              <a:t>Gezondheid</a:t>
            </a:r>
          </a:p>
        </p:txBody>
      </p:sp>
      <p:sp>
        <p:nvSpPr>
          <p:cNvPr id="13" name="Ovaal 12"/>
          <p:cNvSpPr/>
          <p:nvPr/>
        </p:nvSpPr>
        <p:spPr bwMode="auto">
          <a:xfrm>
            <a:off x="6889647" y="1615464"/>
            <a:ext cx="1026114" cy="1026114"/>
          </a:xfrm>
          <a:prstGeom prst="ellipse">
            <a:avLst/>
          </a:prstGeom>
          <a:solidFill>
            <a:srgbClr val="00B050">
              <a:alpha val="4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nl-NL" sz="1200">
              <a:solidFill>
                <a:prstClr val="black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6859609" y="1968701"/>
            <a:ext cx="110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dirty="0">
                <a:solidFill>
                  <a:prstClr val="black"/>
                </a:solidFill>
                <a:latin typeface="Calibri" panose="020F0502020204030204"/>
              </a:rPr>
              <a:t>Leefbaarheid</a:t>
            </a:r>
          </a:p>
        </p:txBody>
      </p:sp>
      <p:sp>
        <p:nvSpPr>
          <p:cNvPr id="15" name="Ovaal 14"/>
          <p:cNvSpPr/>
          <p:nvPr/>
        </p:nvSpPr>
        <p:spPr bwMode="auto">
          <a:xfrm>
            <a:off x="1547640" y="3737456"/>
            <a:ext cx="1026114" cy="1026114"/>
          </a:xfrm>
          <a:prstGeom prst="ellipse">
            <a:avLst/>
          </a:prstGeom>
          <a:solidFill>
            <a:srgbClr val="002060">
              <a:alpha val="46667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nl-NL" sz="1200">
              <a:solidFill>
                <a:prstClr val="black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1614252" y="4128318"/>
            <a:ext cx="918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dirty="0">
                <a:solidFill>
                  <a:prstClr val="black"/>
                </a:solidFill>
                <a:latin typeface="Calibri" panose="020F0502020204030204"/>
              </a:rPr>
              <a:t>Raad</a:t>
            </a:r>
          </a:p>
        </p:txBody>
      </p:sp>
      <p:sp>
        <p:nvSpPr>
          <p:cNvPr id="17" name="Ovaal 16"/>
          <p:cNvSpPr/>
          <p:nvPr/>
        </p:nvSpPr>
        <p:spPr bwMode="auto">
          <a:xfrm>
            <a:off x="3751084" y="1025222"/>
            <a:ext cx="1026114" cy="1026114"/>
          </a:xfrm>
          <a:prstGeom prst="ellipse">
            <a:avLst/>
          </a:prstGeom>
          <a:solidFill>
            <a:schemeClr val="accent6">
              <a:lumMod val="50000"/>
              <a:alpha val="47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nl-NL" sz="1200">
              <a:solidFill>
                <a:prstClr val="black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3871216" y="1148610"/>
            <a:ext cx="918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dirty="0">
                <a:solidFill>
                  <a:prstClr val="black"/>
                </a:solidFill>
                <a:latin typeface="Calibri" panose="020F0502020204030204"/>
              </a:rPr>
              <a:t>Provincie Limburg en Noord-Brabant</a:t>
            </a:r>
          </a:p>
        </p:txBody>
      </p:sp>
      <p:sp>
        <p:nvSpPr>
          <p:cNvPr id="19" name="Ovaal 18"/>
          <p:cNvSpPr/>
          <p:nvPr/>
        </p:nvSpPr>
        <p:spPr bwMode="auto">
          <a:xfrm>
            <a:off x="1948956" y="4464264"/>
            <a:ext cx="1026114" cy="1026114"/>
          </a:xfrm>
          <a:prstGeom prst="ellipse">
            <a:avLst/>
          </a:prstGeom>
          <a:solidFill>
            <a:srgbClr val="002060">
              <a:alpha val="4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nl-NL" sz="1200">
              <a:solidFill>
                <a:prstClr val="black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007476" y="4904059"/>
            <a:ext cx="918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dirty="0">
                <a:solidFill>
                  <a:prstClr val="black"/>
                </a:solidFill>
                <a:latin typeface="Calibri" panose="020F0502020204030204"/>
              </a:rPr>
              <a:t>College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1" name="Ovaal 20"/>
          <p:cNvSpPr/>
          <p:nvPr/>
        </p:nvSpPr>
        <p:spPr bwMode="auto">
          <a:xfrm>
            <a:off x="2755640" y="4864519"/>
            <a:ext cx="1026114" cy="1026114"/>
          </a:xfrm>
          <a:prstGeom prst="ellipse">
            <a:avLst/>
          </a:prstGeom>
          <a:solidFill>
            <a:srgbClr val="002060">
              <a:alpha val="4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nl-NL" sz="1200">
              <a:solidFill>
                <a:prstClr val="black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2818771" y="5154001"/>
            <a:ext cx="918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dirty="0">
                <a:solidFill>
                  <a:prstClr val="black"/>
                </a:solidFill>
                <a:latin typeface="Calibri" panose="020F0502020204030204"/>
              </a:rPr>
              <a:t>Interne organisatie 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3" name="Ovaal 22"/>
          <p:cNvSpPr/>
          <p:nvPr/>
        </p:nvSpPr>
        <p:spPr bwMode="auto">
          <a:xfrm>
            <a:off x="5635379" y="3788837"/>
            <a:ext cx="1026114" cy="1026114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nl-NL" sz="1200">
              <a:solidFill>
                <a:prstClr val="black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5743391" y="3943608"/>
            <a:ext cx="918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dirty="0">
                <a:solidFill>
                  <a:prstClr val="black"/>
                </a:solidFill>
                <a:latin typeface="Calibri" panose="020F0502020204030204"/>
              </a:rPr>
              <a:t>Communi-catie en participatie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5" name="Ovaal 24"/>
          <p:cNvSpPr/>
          <p:nvPr/>
        </p:nvSpPr>
        <p:spPr bwMode="auto">
          <a:xfrm>
            <a:off x="5636124" y="2318574"/>
            <a:ext cx="1026114" cy="1026114"/>
          </a:xfrm>
          <a:prstGeom prst="ellipse">
            <a:avLst/>
          </a:prstGeom>
          <a:solidFill>
            <a:srgbClr val="002060">
              <a:alpha val="4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nl-NL" sz="1200">
              <a:solidFill>
                <a:prstClr val="black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5675565" y="2648662"/>
            <a:ext cx="918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dirty="0">
                <a:solidFill>
                  <a:prstClr val="black"/>
                </a:solidFill>
                <a:latin typeface="Calibri" panose="020F0502020204030204"/>
              </a:rPr>
              <a:t>Juridisch</a:t>
            </a:r>
          </a:p>
        </p:txBody>
      </p:sp>
      <p:sp>
        <p:nvSpPr>
          <p:cNvPr id="27" name="Ovaal 26"/>
          <p:cNvSpPr/>
          <p:nvPr/>
        </p:nvSpPr>
        <p:spPr bwMode="auto">
          <a:xfrm>
            <a:off x="4208844" y="4683276"/>
            <a:ext cx="1026114" cy="1026114"/>
          </a:xfrm>
          <a:prstGeom prst="ellipse">
            <a:avLst/>
          </a:prstGeom>
          <a:solidFill>
            <a:srgbClr val="FF0000">
              <a:alpha val="4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nl-NL" sz="1200">
              <a:solidFill>
                <a:prstClr val="black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4306525" y="5015501"/>
            <a:ext cx="918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dirty="0">
                <a:solidFill>
                  <a:prstClr val="black"/>
                </a:solidFill>
                <a:latin typeface="Calibri" panose="020F0502020204030204"/>
              </a:rPr>
              <a:t>Inwoners</a:t>
            </a:r>
          </a:p>
        </p:txBody>
      </p:sp>
      <p:sp>
        <p:nvSpPr>
          <p:cNvPr id="29" name="Ovaal 28"/>
          <p:cNvSpPr/>
          <p:nvPr/>
        </p:nvSpPr>
        <p:spPr bwMode="auto">
          <a:xfrm>
            <a:off x="1807589" y="2381564"/>
            <a:ext cx="1026114" cy="1026114"/>
          </a:xfrm>
          <a:prstGeom prst="ellipse">
            <a:avLst/>
          </a:prstGeom>
          <a:solidFill>
            <a:schemeClr val="accent6">
              <a:lumMod val="50000"/>
              <a:alpha val="47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nl-NL" sz="1200">
              <a:solidFill>
                <a:prstClr val="black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1884697" y="2546935"/>
            <a:ext cx="918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dirty="0">
                <a:solidFill>
                  <a:prstClr val="black"/>
                </a:solidFill>
                <a:latin typeface="Calibri" panose="020F0502020204030204"/>
              </a:rPr>
              <a:t>Regio gemeenten</a:t>
            </a:r>
          </a:p>
        </p:txBody>
      </p:sp>
      <p:sp>
        <p:nvSpPr>
          <p:cNvPr id="31" name="Ovaal 30"/>
          <p:cNvSpPr/>
          <p:nvPr/>
        </p:nvSpPr>
        <p:spPr bwMode="auto">
          <a:xfrm>
            <a:off x="2597657" y="1386490"/>
            <a:ext cx="1026114" cy="1026114"/>
          </a:xfrm>
          <a:prstGeom prst="ellipse">
            <a:avLst/>
          </a:prstGeom>
          <a:solidFill>
            <a:schemeClr val="accent6">
              <a:lumMod val="50000"/>
              <a:alpha val="47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nl-NL" sz="1200">
              <a:solidFill>
                <a:prstClr val="black"/>
              </a:solidFill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2651663" y="1441327"/>
            <a:ext cx="918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dirty="0">
                <a:solidFill>
                  <a:prstClr val="black"/>
                </a:solidFill>
                <a:latin typeface="Calibri" panose="020F0502020204030204"/>
              </a:rPr>
              <a:t>Ministerie van Defensie/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dirty="0">
                <a:solidFill>
                  <a:prstClr val="black"/>
                </a:solidFill>
                <a:latin typeface="Calibri" panose="020F0502020204030204"/>
              </a:rPr>
              <a:t>COVM</a:t>
            </a:r>
          </a:p>
        </p:txBody>
      </p:sp>
      <p:sp>
        <p:nvSpPr>
          <p:cNvPr id="3" name="Wolk 2"/>
          <p:cNvSpPr/>
          <p:nvPr/>
        </p:nvSpPr>
        <p:spPr>
          <a:xfrm>
            <a:off x="444999" y="1126289"/>
            <a:ext cx="1810621" cy="1361699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 sz="12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697977" y="1544435"/>
            <a:ext cx="1247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1200" dirty="0">
                <a:solidFill>
                  <a:prstClr val="black"/>
                </a:solidFill>
                <a:latin typeface="Calibri" panose="020F0502020204030204"/>
              </a:rPr>
              <a:t>Dynamische context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-97032"/>
            <a:ext cx="7886700" cy="985689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Context</a:t>
            </a:r>
          </a:p>
        </p:txBody>
      </p:sp>
      <p:sp>
        <p:nvSpPr>
          <p:cNvPr id="4" name="Stroomdiagram: Verbindingslijn 3">
            <a:extLst>
              <a:ext uri="{FF2B5EF4-FFF2-40B4-BE49-F238E27FC236}">
                <a16:creationId xmlns:a16="http://schemas.microsoft.com/office/drawing/2014/main" id="{C82BABAA-6648-ED90-178E-F63531AB46FF}"/>
              </a:ext>
            </a:extLst>
          </p:cNvPr>
          <p:cNvSpPr/>
          <p:nvPr/>
        </p:nvSpPr>
        <p:spPr>
          <a:xfrm>
            <a:off x="2550883" y="286553"/>
            <a:ext cx="1049424" cy="8022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/>
              <a:t>BZK en LNV</a:t>
            </a:r>
          </a:p>
        </p:txBody>
      </p:sp>
      <p:sp>
        <p:nvSpPr>
          <p:cNvPr id="34" name="Pijl: omhoog/omlaag 33">
            <a:extLst>
              <a:ext uri="{FF2B5EF4-FFF2-40B4-BE49-F238E27FC236}">
                <a16:creationId xmlns:a16="http://schemas.microsoft.com/office/drawing/2014/main" id="{AF1E38C4-B3F6-0FAB-BB2F-BC20E1DE66C6}"/>
              </a:ext>
            </a:extLst>
          </p:cNvPr>
          <p:cNvSpPr/>
          <p:nvPr/>
        </p:nvSpPr>
        <p:spPr>
          <a:xfrm>
            <a:off x="3013228" y="1077793"/>
            <a:ext cx="162470" cy="32450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Stroomdiagram: Verbindingslijn 34">
            <a:extLst>
              <a:ext uri="{FF2B5EF4-FFF2-40B4-BE49-F238E27FC236}">
                <a16:creationId xmlns:a16="http://schemas.microsoft.com/office/drawing/2014/main" id="{A991A731-FB91-C806-3A94-02CBD439E72D}"/>
              </a:ext>
            </a:extLst>
          </p:cNvPr>
          <p:cNvSpPr/>
          <p:nvPr/>
        </p:nvSpPr>
        <p:spPr>
          <a:xfrm>
            <a:off x="5129063" y="1025222"/>
            <a:ext cx="1026114" cy="98087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err="1"/>
              <a:t>GGD’n</a:t>
            </a:r>
            <a:r>
              <a:rPr lang="nl-NL" sz="1200" dirty="0"/>
              <a:t>  en RIVM</a:t>
            </a:r>
          </a:p>
        </p:txBody>
      </p:sp>
    </p:spTree>
    <p:extLst>
      <p:ext uri="{BB962C8B-B14F-4D97-AF65-F5344CB8AC3E}">
        <p14:creationId xmlns:p14="http://schemas.microsoft.com/office/powerpoint/2010/main" val="416946443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_template2">
  <a:themeElements>
    <a:clrScheme name="presentatie_template2 1">
      <a:dk1>
        <a:srgbClr val="000000"/>
      </a:dk1>
      <a:lt1>
        <a:srgbClr val="FFFFFF"/>
      </a:lt1>
      <a:dk2>
        <a:srgbClr val="009900"/>
      </a:dk2>
      <a:lt2>
        <a:srgbClr val="CCCCCC"/>
      </a:lt2>
      <a:accent1>
        <a:srgbClr val="990000"/>
      </a:accent1>
      <a:accent2>
        <a:srgbClr val="9999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8A8A8A"/>
      </a:accent6>
      <a:hlink>
        <a:srgbClr val="666666"/>
      </a:hlink>
      <a:folHlink>
        <a:srgbClr val="333333"/>
      </a:folHlink>
    </a:clrScheme>
    <a:fontScheme name="presentatie_template2">
      <a:majorFont>
        <a:latin typeface="Verdana"/>
        <a:ea typeface="Osaka"/>
        <a:cs typeface=""/>
      </a:majorFont>
      <a:minorFont>
        <a:latin typeface="Verdana"/>
        <a:ea typeface="Osaka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presentatie_template2 1">
        <a:dk1>
          <a:srgbClr val="000000"/>
        </a:dk1>
        <a:lt1>
          <a:srgbClr val="FFFFFF"/>
        </a:lt1>
        <a:dk2>
          <a:srgbClr val="009900"/>
        </a:dk2>
        <a:lt2>
          <a:srgbClr val="CCCCCC"/>
        </a:lt2>
        <a:accent1>
          <a:srgbClr val="990000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8A8A8A"/>
        </a:accent6>
        <a:hlink>
          <a:srgbClr val="666666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venray03color2016.potx" id="{EE5D6223-350B-402C-850B-E6FCDF313CEB}" vid="{55BAB98D-AE7B-489C-8E85-BFBFFFAA21D7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venray03color2016</Template>
  <TotalTime>1090</TotalTime>
  <Words>552</Words>
  <Application>Microsoft Office PowerPoint</Application>
  <PresentationFormat>Diavoorstelling (4:3)</PresentationFormat>
  <Paragraphs>130</Paragraphs>
  <Slides>17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Times</vt:lpstr>
      <vt:lpstr>Verdana</vt:lpstr>
      <vt:lpstr>Wingdings</vt:lpstr>
      <vt:lpstr>presentatie_template2</vt:lpstr>
      <vt:lpstr>Kantoorthema</vt:lpstr>
      <vt:lpstr>Ontwikkelingen vliegbasis De Peel</vt:lpstr>
      <vt:lpstr>Vandaag</vt:lpstr>
      <vt:lpstr>Plannen Defensie</vt:lpstr>
      <vt:lpstr>Proces Defensie</vt:lpstr>
      <vt:lpstr>Proces Defensie</vt:lpstr>
      <vt:lpstr>Proces Defensie</vt:lpstr>
      <vt:lpstr>Regionale standpunt</vt:lpstr>
      <vt:lpstr>Aanpak</vt:lpstr>
      <vt:lpstr>Context</vt:lpstr>
      <vt:lpstr>Stikstof</vt:lpstr>
      <vt:lpstr>Geluid</vt:lpstr>
      <vt:lpstr>PowerPoint-presentatie</vt:lpstr>
      <vt:lpstr>Gezondheid </vt:lpstr>
      <vt:lpstr>Aandacht voor inwoners en belangenverenigingen</vt:lpstr>
      <vt:lpstr>Samenwerking</vt:lpstr>
      <vt:lpstr>Communicatie </vt:lpstr>
      <vt:lpstr>  Vragen</vt:lpstr>
    </vt:vector>
  </TitlesOfParts>
  <Company>Gemeente Horst aan de Maas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Vliegbasis de Peel</dc:title>
  <dc:creator>Bart van Dijk</dc:creator>
  <cp:lastModifiedBy>Lois Notten</cp:lastModifiedBy>
  <cp:revision>71</cp:revision>
  <cp:lastPrinted>2022-04-08T09:57:42Z</cp:lastPrinted>
  <dcterms:created xsi:type="dcterms:W3CDTF">2022-03-29T09:26:14Z</dcterms:created>
  <dcterms:modified xsi:type="dcterms:W3CDTF">2023-04-11T17:17:00Z</dcterms:modified>
</cp:coreProperties>
</file>